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Lst>
  <p:sldSz cx="39187438"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736" userDrawn="1">
          <p15:clr>
            <a:srgbClr val="A4A3A4"/>
          </p15:clr>
        </p15:guide>
        <p15:guide id="2" pos="12343" userDrawn="1">
          <p15:clr>
            <a:srgbClr val="A4A3A4"/>
          </p15:clr>
        </p15:guide>
        <p15:guide id="3" pos="247" userDrawn="1">
          <p15:clr>
            <a:srgbClr val="A4A3A4"/>
          </p15:clr>
        </p15:guide>
        <p15:guide id="4" pos="24438" userDrawn="1">
          <p15:clr>
            <a:srgbClr val="A4A3A4"/>
          </p15:clr>
        </p15:guide>
        <p15:guide id="5" orient="horz" pos="3240" userDrawn="1">
          <p15:clr>
            <a:srgbClr val="A4A3A4"/>
          </p15:clr>
        </p15:guide>
        <p15:guide id="6" orient="horz" pos="19358" userDrawn="1">
          <p15:clr>
            <a:srgbClr val="A4A3A4"/>
          </p15:clr>
        </p15:guide>
        <p15:guide id="7" orient="horz" pos="20489" userDrawn="1">
          <p15:clr>
            <a:srgbClr val="A4A3A4"/>
          </p15:clr>
        </p15:guide>
        <p15:guide id="8" orient="horz" pos="3564" userDrawn="1">
          <p15:clr>
            <a:srgbClr val="A4A3A4"/>
          </p15:clr>
        </p15:guide>
        <p15:guide id="9" pos="8331" userDrawn="1">
          <p15:clr>
            <a:srgbClr val="A4A3A4"/>
          </p15:clr>
        </p15:guide>
        <p15:guide id="10" pos="16354" userDrawn="1">
          <p15:clr>
            <a:srgbClr val="A4A3A4"/>
          </p15:clr>
        </p15:guide>
        <p15:guide id="11" pos="8177" userDrawn="1">
          <p15:clr>
            <a:srgbClr val="A4A3A4"/>
          </p15:clr>
        </p15:guide>
        <p15:guide id="12" pos="8475" userDrawn="1">
          <p15:clr>
            <a:srgbClr val="A4A3A4"/>
          </p15:clr>
        </p15:guide>
        <p15:guide id="13" pos="16200" userDrawn="1">
          <p15:clr>
            <a:srgbClr val="A4A3A4"/>
          </p15:clr>
        </p15:guide>
        <p15:guide id="14" pos="16508" userDrawn="1">
          <p15:clr>
            <a:srgbClr val="A4A3A4"/>
          </p15:clr>
        </p15:guide>
        <p15:guide id="15" orient="horz" pos="24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389" autoAdjust="0"/>
    <p:restoredTop sz="94660"/>
  </p:normalViewPr>
  <p:slideViewPr>
    <p:cSldViewPr snapToGrid="0">
      <p:cViewPr>
        <p:scale>
          <a:sx n="41" d="100"/>
          <a:sy n="41" d="100"/>
        </p:scale>
        <p:origin x="1056" y="-1320"/>
      </p:cViewPr>
      <p:guideLst>
        <p:guide orient="horz" pos="20736"/>
        <p:guide pos="12343"/>
        <p:guide pos="247"/>
        <p:guide pos="24438"/>
        <p:guide orient="horz" pos="3240"/>
        <p:guide orient="horz" pos="19358"/>
        <p:guide orient="horz" pos="20489"/>
        <p:guide orient="horz" pos="3564"/>
        <p:guide pos="8331"/>
        <p:guide pos="16354"/>
        <p:guide pos="8177"/>
        <p:guide pos="8475"/>
        <p:guide pos="16200"/>
        <p:guide pos="16508"/>
        <p:guide orient="horz" pos="24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40.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939058" y="5387342"/>
            <a:ext cx="33309322" cy="11460480"/>
          </a:xfrm>
        </p:spPr>
        <p:txBody>
          <a:bodyPr anchor="b"/>
          <a:lstStyle>
            <a:lvl1pPr algn="ctr">
              <a:defRPr sz="25714"/>
            </a:lvl1pPr>
          </a:lstStyle>
          <a:p>
            <a:r>
              <a:rPr lang="en-US"/>
              <a:t>Click to edit Master title style</a:t>
            </a:r>
            <a:endParaRPr lang="en-US" dirty="0"/>
          </a:p>
        </p:txBody>
      </p:sp>
      <p:sp>
        <p:nvSpPr>
          <p:cNvPr id="3" name="Subtitle 2"/>
          <p:cNvSpPr>
            <a:spLocks noGrp="1"/>
          </p:cNvSpPr>
          <p:nvPr>
            <p:ph type="subTitle" idx="1"/>
          </p:nvPr>
        </p:nvSpPr>
        <p:spPr>
          <a:xfrm>
            <a:off x="4898431" y="17289782"/>
            <a:ext cx="29390579" cy="7947658"/>
          </a:xfrm>
        </p:spPr>
        <p:txBody>
          <a:bodyPr/>
          <a:lstStyle>
            <a:lvl1pPr marL="0" indent="0" algn="ctr">
              <a:buNone/>
              <a:defRPr sz="10285"/>
            </a:lvl1pPr>
            <a:lvl2pPr marL="1959376" indent="0" algn="ctr">
              <a:buNone/>
              <a:defRPr sz="8571"/>
            </a:lvl2pPr>
            <a:lvl3pPr marL="3918753" indent="0" algn="ctr">
              <a:buNone/>
              <a:defRPr sz="7714"/>
            </a:lvl3pPr>
            <a:lvl4pPr marL="5878129" indent="0" algn="ctr">
              <a:buNone/>
              <a:defRPr sz="6857"/>
            </a:lvl4pPr>
            <a:lvl5pPr marL="7837505" indent="0" algn="ctr">
              <a:buNone/>
              <a:defRPr sz="6857"/>
            </a:lvl5pPr>
            <a:lvl6pPr marL="9796882" indent="0" algn="ctr">
              <a:buNone/>
              <a:defRPr sz="6857"/>
            </a:lvl6pPr>
            <a:lvl7pPr marL="11756258" indent="0" algn="ctr">
              <a:buNone/>
              <a:defRPr sz="6857"/>
            </a:lvl7pPr>
            <a:lvl8pPr marL="13715634" indent="0" algn="ctr">
              <a:buNone/>
              <a:defRPr sz="6857"/>
            </a:lvl8pPr>
            <a:lvl9pPr marL="15675011" indent="0" algn="ctr">
              <a:buNone/>
              <a:defRPr sz="685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63E7BB8-35E6-4599-BD59-179E19EE3B17}" type="datetimeFigureOut">
              <a:rPr lang="en-US" smtClean="0"/>
              <a:t>4/23/24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3393651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3E7BB8-35E6-4599-BD59-179E19EE3B17}" type="datetimeFigureOut">
              <a:rPr lang="en-US" smtClean="0"/>
              <a:t>4/23/24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3767418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043513" y="1752600"/>
            <a:ext cx="8449791"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694138" y="1752600"/>
            <a:ext cx="24859531"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3E7BB8-35E6-4599-BD59-179E19EE3B17}" type="datetimeFigureOut">
              <a:rPr lang="en-US" smtClean="0"/>
              <a:t>4/23/24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1758292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63E7BB8-35E6-4599-BD59-179E19EE3B17}" type="datetimeFigureOut">
              <a:rPr lang="en-US" smtClean="0"/>
              <a:t>4/23/24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3208758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73729" y="8206749"/>
            <a:ext cx="33799165" cy="13693138"/>
          </a:xfrm>
        </p:spPr>
        <p:txBody>
          <a:bodyPr anchor="b"/>
          <a:lstStyle>
            <a:lvl1pPr>
              <a:defRPr sz="25714"/>
            </a:lvl1pPr>
          </a:lstStyle>
          <a:p>
            <a:r>
              <a:rPr lang="en-US"/>
              <a:t>Click to edit Master title style</a:t>
            </a:r>
            <a:endParaRPr lang="en-US" dirty="0"/>
          </a:p>
        </p:txBody>
      </p:sp>
      <p:sp>
        <p:nvSpPr>
          <p:cNvPr id="3" name="Text Placeholder 2"/>
          <p:cNvSpPr>
            <a:spLocks noGrp="1"/>
          </p:cNvSpPr>
          <p:nvPr>
            <p:ph type="body" idx="1"/>
          </p:nvPr>
        </p:nvSpPr>
        <p:spPr>
          <a:xfrm>
            <a:off x="2673729" y="22029429"/>
            <a:ext cx="33799165" cy="7200898"/>
          </a:xfrm>
        </p:spPr>
        <p:txBody>
          <a:bodyPr/>
          <a:lstStyle>
            <a:lvl1pPr marL="0" indent="0">
              <a:buNone/>
              <a:defRPr sz="10285">
                <a:solidFill>
                  <a:schemeClr val="tx1">
                    <a:tint val="82000"/>
                  </a:schemeClr>
                </a:solidFill>
              </a:defRPr>
            </a:lvl1pPr>
            <a:lvl2pPr marL="1959376" indent="0">
              <a:buNone/>
              <a:defRPr sz="8571">
                <a:solidFill>
                  <a:schemeClr val="tx1">
                    <a:tint val="82000"/>
                  </a:schemeClr>
                </a:solidFill>
              </a:defRPr>
            </a:lvl2pPr>
            <a:lvl3pPr marL="3918753" indent="0">
              <a:buNone/>
              <a:defRPr sz="7714">
                <a:solidFill>
                  <a:schemeClr val="tx1">
                    <a:tint val="82000"/>
                  </a:schemeClr>
                </a:solidFill>
              </a:defRPr>
            </a:lvl3pPr>
            <a:lvl4pPr marL="5878129" indent="0">
              <a:buNone/>
              <a:defRPr sz="6857">
                <a:solidFill>
                  <a:schemeClr val="tx1">
                    <a:tint val="82000"/>
                  </a:schemeClr>
                </a:solidFill>
              </a:defRPr>
            </a:lvl4pPr>
            <a:lvl5pPr marL="7837505" indent="0">
              <a:buNone/>
              <a:defRPr sz="6857">
                <a:solidFill>
                  <a:schemeClr val="tx1">
                    <a:tint val="82000"/>
                  </a:schemeClr>
                </a:solidFill>
              </a:defRPr>
            </a:lvl5pPr>
            <a:lvl6pPr marL="9796882" indent="0">
              <a:buNone/>
              <a:defRPr sz="6857">
                <a:solidFill>
                  <a:schemeClr val="tx1">
                    <a:tint val="82000"/>
                  </a:schemeClr>
                </a:solidFill>
              </a:defRPr>
            </a:lvl6pPr>
            <a:lvl7pPr marL="11756258" indent="0">
              <a:buNone/>
              <a:defRPr sz="6857">
                <a:solidFill>
                  <a:schemeClr val="tx1">
                    <a:tint val="82000"/>
                  </a:schemeClr>
                </a:solidFill>
              </a:defRPr>
            </a:lvl7pPr>
            <a:lvl8pPr marL="13715634" indent="0">
              <a:buNone/>
              <a:defRPr sz="6857">
                <a:solidFill>
                  <a:schemeClr val="tx1">
                    <a:tint val="82000"/>
                  </a:schemeClr>
                </a:solidFill>
              </a:defRPr>
            </a:lvl8pPr>
            <a:lvl9pPr marL="15675011" indent="0">
              <a:buNone/>
              <a:defRPr sz="6857">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3E7BB8-35E6-4599-BD59-179E19EE3B17}" type="datetimeFigureOut">
              <a:rPr lang="en-US" smtClean="0"/>
              <a:t>4/23/24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2328309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694136" y="8763000"/>
            <a:ext cx="16654661"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9838641" y="8763000"/>
            <a:ext cx="16654661"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63E7BB8-35E6-4599-BD59-179E19EE3B17}" type="datetimeFigureOut">
              <a:rPr lang="en-US" smtClean="0"/>
              <a:t>4/23/24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2526766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699242" y="1752607"/>
            <a:ext cx="33799165"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99246" y="8069582"/>
            <a:ext cx="16578121" cy="3954778"/>
          </a:xfrm>
        </p:spPr>
        <p:txBody>
          <a:bodyPr anchor="b"/>
          <a:lstStyle>
            <a:lvl1pPr marL="0" indent="0">
              <a:buNone/>
              <a:defRPr sz="10285" b="1"/>
            </a:lvl1pPr>
            <a:lvl2pPr marL="1959376" indent="0">
              <a:buNone/>
              <a:defRPr sz="8571" b="1"/>
            </a:lvl2pPr>
            <a:lvl3pPr marL="3918753" indent="0">
              <a:buNone/>
              <a:defRPr sz="7714" b="1"/>
            </a:lvl3pPr>
            <a:lvl4pPr marL="5878129" indent="0">
              <a:buNone/>
              <a:defRPr sz="6857" b="1"/>
            </a:lvl4pPr>
            <a:lvl5pPr marL="7837505" indent="0">
              <a:buNone/>
              <a:defRPr sz="6857" b="1"/>
            </a:lvl5pPr>
            <a:lvl6pPr marL="9796882" indent="0">
              <a:buNone/>
              <a:defRPr sz="6857" b="1"/>
            </a:lvl6pPr>
            <a:lvl7pPr marL="11756258" indent="0">
              <a:buNone/>
              <a:defRPr sz="6857" b="1"/>
            </a:lvl7pPr>
            <a:lvl8pPr marL="13715634" indent="0">
              <a:buNone/>
              <a:defRPr sz="6857" b="1"/>
            </a:lvl8pPr>
            <a:lvl9pPr marL="15675011" indent="0">
              <a:buNone/>
              <a:defRPr sz="6857" b="1"/>
            </a:lvl9pPr>
          </a:lstStyle>
          <a:p>
            <a:pPr lvl="0"/>
            <a:r>
              <a:rPr lang="en-US"/>
              <a:t>Click to edit Master text styles</a:t>
            </a:r>
          </a:p>
        </p:txBody>
      </p:sp>
      <p:sp>
        <p:nvSpPr>
          <p:cNvPr id="4" name="Content Placeholder 3"/>
          <p:cNvSpPr>
            <a:spLocks noGrp="1"/>
          </p:cNvSpPr>
          <p:nvPr>
            <p:ph sz="half" idx="2"/>
          </p:nvPr>
        </p:nvSpPr>
        <p:spPr>
          <a:xfrm>
            <a:off x="2699246" y="12024360"/>
            <a:ext cx="16578121"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9838644" y="8069582"/>
            <a:ext cx="16659765" cy="3954778"/>
          </a:xfrm>
        </p:spPr>
        <p:txBody>
          <a:bodyPr anchor="b"/>
          <a:lstStyle>
            <a:lvl1pPr marL="0" indent="0">
              <a:buNone/>
              <a:defRPr sz="10285" b="1"/>
            </a:lvl1pPr>
            <a:lvl2pPr marL="1959376" indent="0">
              <a:buNone/>
              <a:defRPr sz="8571" b="1"/>
            </a:lvl2pPr>
            <a:lvl3pPr marL="3918753" indent="0">
              <a:buNone/>
              <a:defRPr sz="7714" b="1"/>
            </a:lvl3pPr>
            <a:lvl4pPr marL="5878129" indent="0">
              <a:buNone/>
              <a:defRPr sz="6857" b="1"/>
            </a:lvl4pPr>
            <a:lvl5pPr marL="7837505" indent="0">
              <a:buNone/>
              <a:defRPr sz="6857" b="1"/>
            </a:lvl5pPr>
            <a:lvl6pPr marL="9796882" indent="0">
              <a:buNone/>
              <a:defRPr sz="6857" b="1"/>
            </a:lvl6pPr>
            <a:lvl7pPr marL="11756258" indent="0">
              <a:buNone/>
              <a:defRPr sz="6857" b="1"/>
            </a:lvl7pPr>
            <a:lvl8pPr marL="13715634" indent="0">
              <a:buNone/>
              <a:defRPr sz="6857" b="1"/>
            </a:lvl8pPr>
            <a:lvl9pPr marL="15675011" indent="0">
              <a:buNone/>
              <a:defRPr sz="6857" b="1"/>
            </a:lvl9pPr>
          </a:lstStyle>
          <a:p>
            <a:pPr lvl="0"/>
            <a:r>
              <a:rPr lang="en-US"/>
              <a:t>Click to edit Master text styles</a:t>
            </a:r>
          </a:p>
        </p:txBody>
      </p:sp>
      <p:sp>
        <p:nvSpPr>
          <p:cNvPr id="6" name="Content Placeholder 5"/>
          <p:cNvSpPr>
            <a:spLocks noGrp="1"/>
          </p:cNvSpPr>
          <p:nvPr>
            <p:ph sz="quarter" idx="4"/>
          </p:nvPr>
        </p:nvSpPr>
        <p:spPr>
          <a:xfrm>
            <a:off x="19838644" y="12024360"/>
            <a:ext cx="16659765"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63E7BB8-35E6-4599-BD59-179E19EE3B17}" type="datetimeFigureOut">
              <a:rPr lang="en-US" smtClean="0"/>
              <a:t>4/23/24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1731785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63E7BB8-35E6-4599-BD59-179E19EE3B17}" type="datetimeFigureOut">
              <a:rPr lang="en-US" smtClean="0"/>
              <a:t>4/23/24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2713856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3E7BB8-35E6-4599-BD59-179E19EE3B17}" type="datetimeFigureOut">
              <a:rPr lang="en-US" smtClean="0"/>
              <a:t>4/23/24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2953389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99241" y="2194560"/>
            <a:ext cx="12638969" cy="7680960"/>
          </a:xfrm>
        </p:spPr>
        <p:txBody>
          <a:bodyPr anchor="b"/>
          <a:lstStyle>
            <a:lvl1pPr>
              <a:defRPr sz="13714"/>
            </a:lvl1pPr>
          </a:lstStyle>
          <a:p>
            <a:r>
              <a:rPr lang="en-US"/>
              <a:t>Click to edit Master title style</a:t>
            </a:r>
            <a:endParaRPr lang="en-US" dirty="0"/>
          </a:p>
        </p:txBody>
      </p:sp>
      <p:sp>
        <p:nvSpPr>
          <p:cNvPr id="3" name="Content Placeholder 2"/>
          <p:cNvSpPr>
            <a:spLocks noGrp="1"/>
          </p:cNvSpPr>
          <p:nvPr>
            <p:ph idx="1"/>
          </p:nvPr>
        </p:nvSpPr>
        <p:spPr>
          <a:xfrm>
            <a:off x="16659767" y="4739647"/>
            <a:ext cx="19838640" cy="23393400"/>
          </a:xfrm>
        </p:spPr>
        <p:txBody>
          <a:bodyPr/>
          <a:lstStyle>
            <a:lvl1pPr>
              <a:defRPr sz="13714"/>
            </a:lvl1pPr>
            <a:lvl2pPr>
              <a:defRPr sz="12000"/>
            </a:lvl2pPr>
            <a:lvl3pPr>
              <a:defRPr sz="10285"/>
            </a:lvl3pPr>
            <a:lvl4pPr>
              <a:defRPr sz="8571"/>
            </a:lvl4pPr>
            <a:lvl5pPr>
              <a:defRPr sz="8571"/>
            </a:lvl5pPr>
            <a:lvl6pPr>
              <a:defRPr sz="8571"/>
            </a:lvl6pPr>
            <a:lvl7pPr>
              <a:defRPr sz="8571"/>
            </a:lvl7pPr>
            <a:lvl8pPr>
              <a:defRPr sz="8571"/>
            </a:lvl8pPr>
            <a:lvl9pPr>
              <a:defRPr sz="857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699241" y="9875520"/>
            <a:ext cx="12638969" cy="18295622"/>
          </a:xfrm>
        </p:spPr>
        <p:txBody>
          <a:bodyPr/>
          <a:lstStyle>
            <a:lvl1pPr marL="0" indent="0">
              <a:buNone/>
              <a:defRPr sz="6857"/>
            </a:lvl1pPr>
            <a:lvl2pPr marL="1959376" indent="0">
              <a:buNone/>
              <a:defRPr sz="6000"/>
            </a:lvl2pPr>
            <a:lvl3pPr marL="3918753" indent="0">
              <a:buNone/>
              <a:defRPr sz="5143"/>
            </a:lvl3pPr>
            <a:lvl4pPr marL="5878129" indent="0">
              <a:buNone/>
              <a:defRPr sz="4286"/>
            </a:lvl4pPr>
            <a:lvl5pPr marL="7837505" indent="0">
              <a:buNone/>
              <a:defRPr sz="4286"/>
            </a:lvl5pPr>
            <a:lvl6pPr marL="9796882" indent="0">
              <a:buNone/>
              <a:defRPr sz="4286"/>
            </a:lvl6pPr>
            <a:lvl7pPr marL="11756258" indent="0">
              <a:buNone/>
              <a:defRPr sz="4286"/>
            </a:lvl7pPr>
            <a:lvl8pPr marL="13715634" indent="0">
              <a:buNone/>
              <a:defRPr sz="4286"/>
            </a:lvl8pPr>
            <a:lvl9pPr marL="15675011" indent="0">
              <a:buNone/>
              <a:defRPr sz="4286"/>
            </a:lvl9pPr>
          </a:lstStyle>
          <a:p>
            <a:pPr lvl="0"/>
            <a:r>
              <a:rPr lang="en-US"/>
              <a:t>Click to edit Master text styles</a:t>
            </a:r>
          </a:p>
        </p:txBody>
      </p:sp>
      <p:sp>
        <p:nvSpPr>
          <p:cNvPr id="5" name="Date Placeholder 4"/>
          <p:cNvSpPr>
            <a:spLocks noGrp="1"/>
          </p:cNvSpPr>
          <p:nvPr>
            <p:ph type="dt" sz="half" idx="10"/>
          </p:nvPr>
        </p:nvSpPr>
        <p:spPr/>
        <p:txBody>
          <a:bodyPr/>
          <a:lstStyle/>
          <a:p>
            <a:fld id="{163E7BB8-35E6-4599-BD59-179E19EE3B17}" type="datetimeFigureOut">
              <a:rPr lang="en-US" smtClean="0"/>
              <a:t>4/23/24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3908989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699241" y="2194560"/>
            <a:ext cx="12638969" cy="7680960"/>
          </a:xfrm>
        </p:spPr>
        <p:txBody>
          <a:bodyPr anchor="b"/>
          <a:lstStyle>
            <a:lvl1pPr>
              <a:defRPr sz="13714"/>
            </a:lvl1pPr>
          </a:lstStyle>
          <a:p>
            <a:r>
              <a:rPr lang="en-US"/>
              <a:t>Click to edit Master title style</a:t>
            </a:r>
            <a:endParaRPr lang="en-US" dirty="0"/>
          </a:p>
        </p:txBody>
      </p:sp>
      <p:sp>
        <p:nvSpPr>
          <p:cNvPr id="3" name="Picture Placeholder 2"/>
          <p:cNvSpPr>
            <a:spLocks noGrp="1" noChangeAspect="1"/>
          </p:cNvSpPr>
          <p:nvPr>
            <p:ph type="pic" idx="1"/>
          </p:nvPr>
        </p:nvSpPr>
        <p:spPr>
          <a:xfrm>
            <a:off x="16659767" y="4739647"/>
            <a:ext cx="19838640" cy="23393400"/>
          </a:xfrm>
        </p:spPr>
        <p:txBody>
          <a:bodyPr anchor="t"/>
          <a:lstStyle>
            <a:lvl1pPr marL="0" indent="0">
              <a:buNone/>
              <a:defRPr sz="13714"/>
            </a:lvl1pPr>
            <a:lvl2pPr marL="1959376" indent="0">
              <a:buNone/>
              <a:defRPr sz="12000"/>
            </a:lvl2pPr>
            <a:lvl3pPr marL="3918753" indent="0">
              <a:buNone/>
              <a:defRPr sz="10285"/>
            </a:lvl3pPr>
            <a:lvl4pPr marL="5878129" indent="0">
              <a:buNone/>
              <a:defRPr sz="8571"/>
            </a:lvl4pPr>
            <a:lvl5pPr marL="7837505" indent="0">
              <a:buNone/>
              <a:defRPr sz="8571"/>
            </a:lvl5pPr>
            <a:lvl6pPr marL="9796882" indent="0">
              <a:buNone/>
              <a:defRPr sz="8571"/>
            </a:lvl6pPr>
            <a:lvl7pPr marL="11756258" indent="0">
              <a:buNone/>
              <a:defRPr sz="8571"/>
            </a:lvl7pPr>
            <a:lvl8pPr marL="13715634" indent="0">
              <a:buNone/>
              <a:defRPr sz="8571"/>
            </a:lvl8pPr>
            <a:lvl9pPr marL="15675011" indent="0">
              <a:buNone/>
              <a:defRPr sz="8571"/>
            </a:lvl9pPr>
          </a:lstStyle>
          <a:p>
            <a:r>
              <a:rPr lang="en-US"/>
              <a:t>Click icon to add picture</a:t>
            </a:r>
            <a:endParaRPr lang="en-US" dirty="0"/>
          </a:p>
        </p:txBody>
      </p:sp>
      <p:sp>
        <p:nvSpPr>
          <p:cNvPr id="4" name="Text Placeholder 3"/>
          <p:cNvSpPr>
            <a:spLocks noGrp="1"/>
          </p:cNvSpPr>
          <p:nvPr>
            <p:ph type="body" sz="half" idx="2"/>
          </p:nvPr>
        </p:nvSpPr>
        <p:spPr>
          <a:xfrm>
            <a:off x="2699241" y="9875520"/>
            <a:ext cx="12638969" cy="18295622"/>
          </a:xfrm>
        </p:spPr>
        <p:txBody>
          <a:bodyPr/>
          <a:lstStyle>
            <a:lvl1pPr marL="0" indent="0">
              <a:buNone/>
              <a:defRPr sz="6857"/>
            </a:lvl1pPr>
            <a:lvl2pPr marL="1959376" indent="0">
              <a:buNone/>
              <a:defRPr sz="6000"/>
            </a:lvl2pPr>
            <a:lvl3pPr marL="3918753" indent="0">
              <a:buNone/>
              <a:defRPr sz="5143"/>
            </a:lvl3pPr>
            <a:lvl4pPr marL="5878129" indent="0">
              <a:buNone/>
              <a:defRPr sz="4286"/>
            </a:lvl4pPr>
            <a:lvl5pPr marL="7837505" indent="0">
              <a:buNone/>
              <a:defRPr sz="4286"/>
            </a:lvl5pPr>
            <a:lvl6pPr marL="9796882" indent="0">
              <a:buNone/>
              <a:defRPr sz="4286"/>
            </a:lvl6pPr>
            <a:lvl7pPr marL="11756258" indent="0">
              <a:buNone/>
              <a:defRPr sz="4286"/>
            </a:lvl7pPr>
            <a:lvl8pPr marL="13715634" indent="0">
              <a:buNone/>
              <a:defRPr sz="4286"/>
            </a:lvl8pPr>
            <a:lvl9pPr marL="15675011" indent="0">
              <a:buNone/>
              <a:defRPr sz="4286"/>
            </a:lvl9pPr>
          </a:lstStyle>
          <a:p>
            <a:pPr lvl="0"/>
            <a:r>
              <a:rPr lang="en-US"/>
              <a:t>Click to edit Master text styles</a:t>
            </a:r>
          </a:p>
        </p:txBody>
      </p:sp>
      <p:sp>
        <p:nvSpPr>
          <p:cNvPr id="5" name="Date Placeholder 4"/>
          <p:cNvSpPr>
            <a:spLocks noGrp="1"/>
          </p:cNvSpPr>
          <p:nvPr>
            <p:ph type="dt" sz="half" idx="10"/>
          </p:nvPr>
        </p:nvSpPr>
        <p:spPr/>
        <p:txBody>
          <a:bodyPr/>
          <a:lstStyle/>
          <a:p>
            <a:fld id="{163E7BB8-35E6-4599-BD59-179E19EE3B17}" type="datetimeFigureOut">
              <a:rPr lang="en-US" smtClean="0"/>
              <a:t>4/23/24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BA3F85-DDE2-45BD-BFD3-DB9EDA85E8B4}" type="slidenum">
              <a:rPr lang="en-US" smtClean="0"/>
              <a:t>‹#›</a:t>
            </a:fld>
            <a:endParaRPr lang="en-US"/>
          </a:p>
        </p:txBody>
      </p:sp>
    </p:spTree>
    <p:extLst>
      <p:ext uri="{BB962C8B-B14F-4D97-AF65-F5344CB8AC3E}">
        <p14:creationId xmlns:p14="http://schemas.microsoft.com/office/powerpoint/2010/main" val="42333814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4137" y="1752607"/>
            <a:ext cx="33799165"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694137" y="8763000"/>
            <a:ext cx="33799165"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94136" y="30510487"/>
            <a:ext cx="8817174" cy="1752600"/>
          </a:xfrm>
          <a:prstGeom prst="rect">
            <a:avLst/>
          </a:prstGeom>
        </p:spPr>
        <p:txBody>
          <a:bodyPr vert="horz" lIns="91440" tIns="45720" rIns="91440" bIns="45720" rtlCol="0" anchor="ctr"/>
          <a:lstStyle>
            <a:lvl1pPr algn="l">
              <a:defRPr sz="5143">
                <a:solidFill>
                  <a:schemeClr val="tx1">
                    <a:tint val="82000"/>
                  </a:schemeClr>
                </a:solidFill>
              </a:defRPr>
            </a:lvl1pPr>
          </a:lstStyle>
          <a:p>
            <a:fld id="{163E7BB8-35E6-4599-BD59-179E19EE3B17}" type="datetimeFigureOut">
              <a:rPr lang="en-US" smtClean="0"/>
              <a:t>4/23/24</a:t>
            </a:fld>
            <a:endParaRPr lang="en-US"/>
          </a:p>
        </p:txBody>
      </p:sp>
      <p:sp>
        <p:nvSpPr>
          <p:cNvPr id="5" name="Footer Placeholder 4"/>
          <p:cNvSpPr>
            <a:spLocks noGrp="1"/>
          </p:cNvSpPr>
          <p:nvPr>
            <p:ph type="ftr" sz="quarter" idx="3"/>
          </p:nvPr>
        </p:nvSpPr>
        <p:spPr>
          <a:xfrm>
            <a:off x="12980839" y="30510487"/>
            <a:ext cx="13225760" cy="1752600"/>
          </a:xfrm>
          <a:prstGeom prst="rect">
            <a:avLst/>
          </a:prstGeom>
        </p:spPr>
        <p:txBody>
          <a:bodyPr vert="horz" lIns="91440" tIns="45720" rIns="91440" bIns="45720" rtlCol="0" anchor="ctr"/>
          <a:lstStyle>
            <a:lvl1pPr algn="ctr">
              <a:defRPr sz="5143">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27676129" y="30510487"/>
            <a:ext cx="8817174" cy="1752600"/>
          </a:xfrm>
          <a:prstGeom prst="rect">
            <a:avLst/>
          </a:prstGeom>
        </p:spPr>
        <p:txBody>
          <a:bodyPr vert="horz" lIns="91440" tIns="45720" rIns="91440" bIns="45720" rtlCol="0" anchor="ctr"/>
          <a:lstStyle>
            <a:lvl1pPr algn="r">
              <a:defRPr sz="5143">
                <a:solidFill>
                  <a:schemeClr val="tx1">
                    <a:tint val="82000"/>
                  </a:schemeClr>
                </a:solidFill>
              </a:defRPr>
            </a:lvl1pPr>
          </a:lstStyle>
          <a:p>
            <a:fld id="{69BA3F85-DDE2-45BD-BFD3-DB9EDA85E8B4}" type="slidenum">
              <a:rPr lang="en-US" smtClean="0"/>
              <a:t>‹#›</a:t>
            </a:fld>
            <a:endParaRPr lang="en-US"/>
          </a:p>
        </p:txBody>
      </p:sp>
    </p:spTree>
    <p:extLst>
      <p:ext uri="{BB962C8B-B14F-4D97-AF65-F5344CB8AC3E}">
        <p14:creationId xmlns:p14="http://schemas.microsoft.com/office/powerpoint/2010/main" val="191366742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3918753" rtl="0" eaLnBrk="1" latinLnBrk="0" hangingPunct="1">
        <a:lnSpc>
          <a:spcPct val="90000"/>
        </a:lnSpc>
        <a:spcBef>
          <a:spcPct val="0"/>
        </a:spcBef>
        <a:buNone/>
        <a:defRPr sz="18857" kern="1200">
          <a:solidFill>
            <a:schemeClr val="tx1"/>
          </a:solidFill>
          <a:latin typeface="+mj-lt"/>
          <a:ea typeface="+mj-ea"/>
          <a:cs typeface="+mj-cs"/>
        </a:defRPr>
      </a:lvl1pPr>
    </p:titleStyle>
    <p:bodyStyle>
      <a:lvl1pPr marL="979688" indent="-979688" algn="l" defTabSz="3918753" rtl="0" eaLnBrk="1" latinLnBrk="0" hangingPunct="1">
        <a:lnSpc>
          <a:spcPct val="90000"/>
        </a:lnSpc>
        <a:spcBef>
          <a:spcPts val="4286"/>
        </a:spcBef>
        <a:buFont typeface="Arial" panose="020B0604020202020204" pitchFamily="34" charset="0"/>
        <a:buChar char="•"/>
        <a:defRPr sz="12000" kern="1200">
          <a:solidFill>
            <a:schemeClr val="tx1"/>
          </a:solidFill>
          <a:latin typeface="+mn-lt"/>
          <a:ea typeface="+mn-ea"/>
          <a:cs typeface="+mn-cs"/>
        </a:defRPr>
      </a:lvl1pPr>
      <a:lvl2pPr marL="2939064" indent="-979688" algn="l" defTabSz="3918753" rtl="0" eaLnBrk="1" latinLnBrk="0" hangingPunct="1">
        <a:lnSpc>
          <a:spcPct val="90000"/>
        </a:lnSpc>
        <a:spcBef>
          <a:spcPts val="2143"/>
        </a:spcBef>
        <a:buFont typeface="Arial" panose="020B0604020202020204" pitchFamily="34" charset="0"/>
        <a:buChar char="•"/>
        <a:defRPr sz="10285" kern="1200">
          <a:solidFill>
            <a:schemeClr val="tx1"/>
          </a:solidFill>
          <a:latin typeface="+mn-lt"/>
          <a:ea typeface="+mn-ea"/>
          <a:cs typeface="+mn-cs"/>
        </a:defRPr>
      </a:lvl2pPr>
      <a:lvl3pPr marL="4898441" indent="-979688" algn="l" defTabSz="3918753" rtl="0" eaLnBrk="1" latinLnBrk="0" hangingPunct="1">
        <a:lnSpc>
          <a:spcPct val="90000"/>
        </a:lnSpc>
        <a:spcBef>
          <a:spcPts val="2143"/>
        </a:spcBef>
        <a:buFont typeface="Arial" panose="020B0604020202020204" pitchFamily="34" charset="0"/>
        <a:buChar char="•"/>
        <a:defRPr sz="8571" kern="1200">
          <a:solidFill>
            <a:schemeClr val="tx1"/>
          </a:solidFill>
          <a:latin typeface="+mn-lt"/>
          <a:ea typeface="+mn-ea"/>
          <a:cs typeface="+mn-cs"/>
        </a:defRPr>
      </a:lvl3pPr>
      <a:lvl4pPr marL="6857817"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4pPr>
      <a:lvl5pPr marL="8817193"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5pPr>
      <a:lvl6pPr marL="10776570"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6pPr>
      <a:lvl7pPr marL="12735946"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7pPr>
      <a:lvl8pPr marL="14695322"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8pPr>
      <a:lvl9pPr marL="16654699" indent="-979688" algn="l" defTabSz="3918753" rtl="0" eaLnBrk="1" latinLnBrk="0" hangingPunct="1">
        <a:lnSpc>
          <a:spcPct val="90000"/>
        </a:lnSpc>
        <a:spcBef>
          <a:spcPts val="2143"/>
        </a:spcBef>
        <a:buFont typeface="Arial" panose="020B0604020202020204" pitchFamily="34" charset="0"/>
        <a:buChar char="•"/>
        <a:defRPr sz="7714" kern="1200">
          <a:solidFill>
            <a:schemeClr val="tx1"/>
          </a:solidFill>
          <a:latin typeface="+mn-lt"/>
          <a:ea typeface="+mn-ea"/>
          <a:cs typeface="+mn-cs"/>
        </a:defRPr>
      </a:lvl9pPr>
    </p:bodyStyle>
    <p:otherStyle>
      <a:defPPr>
        <a:defRPr lang="en-US"/>
      </a:defPPr>
      <a:lvl1pPr marL="0" algn="l" defTabSz="3918753" rtl="0" eaLnBrk="1" latinLnBrk="0" hangingPunct="1">
        <a:defRPr sz="7714" kern="1200">
          <a:solidFill>
            <a:schemeClr val="tx1"/>
          </a:solidFill>
          <a:latin typeface="+mn-lt"/>
          <a:ea typeface="+mn-ea"/>
          <a:cs typeface="+mn-cs"/>
        </a:defRPr>
      </a:lvl1pPr>
      <a:lvl2pPr marL="1959376" algn="l" defTabSz="3918753" rtl="0" eaLnBrk="1" latinLnBrk="0" hangingPunct="1">
        <a:defRPr sz="7714" kern="1200">
          <a:solidFill>
            <a:schemeClr val="tx1"/>
          </a:solidFill>
          <a:latin typeface="+mn-lt"/>
          <a:ea typeface="+mn-ea"/>
          <a:cs typeface="+mn-cs"/>
        </a:defRPr>
      </a:lvl2pPr>
      <a:lvl3pPr marL="3918753" algn="l" defTabSz="3918753" rtl="0" eaLnBrk="1" latinLnBrk="0" hangingPunct="1">
        <a:defRPr sz="7714" kern="1200">
          <a:solidFill>
            <a:schemeClr val="tx1"/>
          </a:solidFill>
          <a:latin typeface="+mn-lt"/>
          <a:ea typeface="+mn-ea"/>
          <a:cs typeface="+mn-cs"/>
        </a:defRPr>
      </a:lvl3pPr>
      <a:lvl4pPr marL="5878129" algn="l" defTabSz="3918753" rtl="0" eaLnBrk="1" latinLnBrk="0" hangingPunct="1">
        <a:defRPr sz="7714" kern="1200">
          <a:solidFill>
            <a:schemeClr val="tx1"/>
          </a:solidFill>
          <a:latin typeface="+mn-lt"/>
          <a:ea typeface="+mn-ea"/>
          <a:cs typeface="+mn-cs"/>
        </a:defRPr>
      </a:lvl4pPr>
      <a:lvl5pPr marL="7837505" algn="l" defTabSz="3918753" rtl="0" eaLnBrk="1" latinLnBrk="0" hangingPunct="1">
        <a:defRPr sz="7714" kern="1200">
          <a:solidFill>
            <a:schemeClr val="tx1"/>
          </a:solidFill>
          <a:latin typeface="+mn-lt"/>
          <a:ea typeface="+mn-ea"/>
          <a:cs typeface="+mn-cs"/>
        </a:defRPr>
      </a:lvl5pPr>
      <a:lvl6pPr marL="9796882" algn="l" defTabSz="3918753" rtl="0" eaLnBrk="1" latinLnBrk="0" hangingPunct="1">
        <a:defRPr sz="7714" kern="1200">
          <a:solidFill>
            <a:schemeClr val="tx1"/>
          </a:solidFill>
          <a:latin typeface="+mn-lt"/>
          <a:ea typeface="+mn-ea"/>
          <a:cs typeface="+mn-cs"/>
        </a:defRPr>
      </a:lvl6pPr>
      <a:lvl7pPr marL="11756258" algn="l" defTabSz="3918753" rtl="0" eaLnBrk="1" latinLnBrk="0" hangingPunct="1">
        <a:defRPr sz="7714" kern="1200">
          <a:solidFill>
            <a:schemeClr val="tx1"/>
          </a:solidFill>
          <a:latin typeface="+mn-lt"/>
          <a:ea typeface="+mn-ea"/>
          <a:cs typeface="+mn-cs"/>
        </a:defRPr>
      </a:lvl7pPr>
      <a:lvl8pPr marL="13715634" algn="l" defTabSz="3918753" rtl="0" eaLnBrk="1" latinLnBrk="0" hangingPunct="1">
        <a:defRPr sz="7714" kern="1200">
          <a:solidFill>
            <a:schemeClr val="tx1"/>
          </a:solidFill>
          <a:latin typeface="+mn-lt"/>
          <a:ea typeface="+mn-ea"/>
          <a:cs typeface="+mn-cs"/>
        </a:defRPr>
      </a:lvl8pPr>
      <a:lvl9pPr marL="15675011" algn="l" defTabSz="3918753" rtl="0" eaLnBrk="1" latinLnBrk="0" hangingPunct="1">
        <a:defRPr sz="771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0.png"/><Relationship Id="rId11" Type="http://schemas.openxmlformats.org/officeDocument/2006/relationships/image" Target="../media/image9.png"/><Relationship Id="rId5" Type="http://schemas.openxmlformats.org/officeDocument/2006/relationships/image" Target="../media/image4.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3.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9F6DD1E-7B3B-2649-A7BB-05E9FAE493E3}"/>
              </a:ext>
            </a:extLst>
          </p:cNvPr>
          <p:cNvGrpSpPr/>
          <p:nvPr/>
        </p:nvGrpSpPr>
        <p:grpSpPr>
          <a:xfrm>
            <a:off x="15537749" y="14236811"/>
            <a:ext cx="7464169" cy="6107047"/>
            <a:chOff x="15537749" y="14236811"/>
            <a:chExt cx="7555806" cy="6182023"/>
          </a:xfrm>
        </p:grpSpPr>
        <p:pic>
          <p:nvPicPr>
            <p:cNvPr id="13" name="Picture 12" descr="A graph with red dots&#10;&#10;Description automatically generated">
              <a:extLst>
                <a:ext uri="{FF2B5EF4-FFF2-40B4-BE49-F238E27FC236}">
                  <a16:creationId xmlns:a16="http://schemas.microsoft.com/office/drawing/2014/main" id="{D481EDCA-C7C7-D466-A10D-A136C23C0E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37749" y="14236811"/>
              <a:ext cx="7555806" cy="6182023"/>
            </a:xfrm>
            <a:prstGeom prst="rect">
              <a:avLst/>
            </a:prstGeom>
          </p:spPr>
        </p:pic>
        <p:cxnSp>
          <p:nvCxnSpPr>
            <p:cNvPr id="16" name="Straight Arrow Connector 15">
              <a:extLst>
                <a:ext uri="{FF2B5EF4-FFF2-40B4-BE49-F238E27FC236}">
                  <a16:creationId xmlns:a16="http://schemas.microsoft.com/office/drawing/2014/main" id="{BAE7DFD4-256C-8058-18F6-6797498C6DCA}"/>
                </a:ext>
              </a:extLst>
            </p:cNvPr>
            <p:cNvCxnSpPr>
              <a:cxnSpLocks/>
            </p:cNvCxnSpPr>
            <p:nvPr/>
          </p:nvCxnSpPr>
          <p:spPr>
            <a:xfrm flipV="1">
              <a:off x="20530937" y="14713703"/>
              <a:ext cx="0" cy="4705758"/>
            </a:xfrm>
            <a:prstGeom prst="straightConnector1">
              <a:avLst/>
            </a:prstGeom>
            <a:ln w="38100">
              <a:prstDash val="dash"/>
              <a:headEnd type="none" w="med" len="med"/>
              <a:tailEnd type="none" w="med" len="med"/>
            </a:ln>
          </p:spPr>
          <p:style>
            <a:lnRef idx="2">
              <a:schemeClr val="accent1"/>
            </a:lnRef>
            <a:fillRef idx="0">
              <a:schemeClr val="accent1"/>
            </a:fillRef>
            <a:effectRef idx="1">
              <a:schemeClr val="accent1"/>
            </a:effectRef>
            <a:fontRef idx="minor">
              <a:schemeClr val="tx1"/>
            </a:fontRef>
          </p:style>
        </p:cxnSp>
      </p:grpSp>
      <mc:AlternateContent xmlns:mc="http://schemas.openxmlformats.org/markup-compatibility/2006">
        <mc:Choice xmlns:a14="http://schemas.microsoft.com/office/drawing/2010/main" Requires="a14">
          <p:sp>
            <p:nvSpPr>
              <p:cNvPr id="77" name="TextBox 76">
                <a:extLst>
                  <a:ext uri="{FF2B5EF4-FFF2-40B4-BE49-F238E27FC236}">
                    <a16:creationId xmlns:a16="http://schemas.microsoft.com/office/drawing/2014/main" id="{528992AB-7F01-BC7B-3334-D12FA7F2E354}"/>
                  </a:ext>
                </a:extLst>
              </p:cNvPr>
              <p:cNvSpPr txBox="1"/>
              <p:nvPr/>
            </p:nvSpPr>
            <p:spPr>
              <a:xfrm>
                <a:off x="13777092" y="20350494"/>
                <a:ext cx="12272823" cy="1055417"/>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4: Magnitude of the SVD modes of the Hankel matrix. </a:t>
                </a:r>
              </a:p>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7 modes were chosen to represent the lifted state, </a:t>
                </a:r>
                <a14:m>
                  <m:oMath xmlns:m="http://schemas.openxmlformats.org/officeDocument/2006/math">
                    <m:r>
                      <a:rPr lang="en-US" sz="3429" i="1">
                        <a:latin typeface="Cambria Math" panose="02040503050406030204" pitchFamily="18" charset="0"/>
                        <a:ea typeface="Open Sans Light" panose="020B0306030504020204" pitchFamily="34" charset="0"/>
                        <a:cs typeface="Open Sans Light" panose="020B0306030504020204" pitchFamily="34" charset="0"/>
                      </a:rPr>
                      <m:t>𝑧</m:t>
                    </m:r>
                  </m:oMath>
                </a14:m>
                <a:r>
                  <a:rPr lang="en-US" sz="3429" dirty="0">
                    <a:latin typeface="Open Sans Light" panose="020B0306030504020204" pitchFamily="34" charset="0"/>
                    <a:ea typeface="Open Sans Light" panose="020B0306030504020204" pitchFamily="34" charset="0"/>
                    <a:cs typeface="Open Sans Light" panose="020B0306030504020204" pitchFamily="34" charset="0"/>
                  </a:rPr>
                  <a:t>.</a:t>
                </a:r>
              </a:p>
            </p:txBody>
          </p:sp>
        </mc:Choice>
        <mc:Fallback>
          <p:sp>
            <p:nvSpPr>
              <p:cNvPr id="77" name="TextBox 76">
                <a:extLst>
                  <a:ext uri="{FF2B5EF4-FFF2-40B4-BE49-F238E27FC236}">
                    <a16:creationId xmlns:a16="http://schemas.microsoft.com/office/drawing/2014/main" id="{528992AB-7F01-BC7B-3334-D12FA7F2E354}"/>
                  </a:ext>
                </a:extLst>
              </p:cNvPr>
              <p:cNvSpPr txBox="1">
                <a:spLocks noRot="1" noChangeAspect="1" noMove="1" noResize="1" noEditPoints="1" noAdjustHandles="1" noChangeArrowheads="1" noChangeShapeType="1" noTextEdit="1"/>
              </p:cNvSpPr>
              <p:nvPr/>
            </p:nvSpPr>
            <p:spPr>
              <a:xfrm>
                <a:off x="13777092" y="20350494"/>
                <a:ext cx="12272823" cy="1055417"/>
              </a:xfrm>
              <a:prstGeom prst="rect">
                <a:avLst/>
              </a:prstGeom>
              <a:blipFill>
                <a:blip r:embed="rId3"/>
                <a:stretch>
                  <a:fillRect l="-2066" t="-13095" b="-23810"/>
                </a:stretch>
              </a:blipFill>
            </p:spPr>
            <p:txBody>
              <a:bodyPr/>
              <a:lstStyle/>
              <a:p>
                <a:r>
                  <a:rPr lang="en-US">
                    <a:noFill/>
                  </a:rPr>
                  <a:t> </a:t>
                </a:r>
              </a:p>
            </p:txBody>
          </p:sp>
        </mc:Fallback>
      </mc:AlternateContent>
      <p:pic>
        <p:nvPicPr>
          <p:cNvPr id="10" name="Picture 9">
            <a:extLst>
              <a:ext uri="{FF2B5EF4-FFF2-40B4-BE49-F238E27FC236}">
                <a16:creationId xmlns:a16="http://schemas.microsoft.com/office/drawing/2014/main" id="{F514037E-368A-D27A-2427-4744B4004C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728273" y="6416851"/>
            <a:ext cx="11535855" cy="10525653"/>
          </a:xfrm>
          <a:prstGeom prst="rect">
            <a:avLst/>
          </a:prstGeom>
        </p:spPr>
      </p:pic>
      <p:grpSp>
        <p:nvGrpSpPr>
          <p:cNvPr id="131" name="Group 130">
            <a:extLst>
              <a:ext uri="{FF2B5EF4-FFF2-40B4-BE49-F238E27FC236}">
                <a16:creationId xmlns:a16="http://schemas.microsoft.com/office/drawing/2014/main" id="{AD5C1F70-A83F-C509-7921-E2EDFAC17D36}"/>
              </a:ext>
            </a:extLst>
          </p:cNvPr>
          <p:cNvGrpSpPr/>
          <p:nvPr/>
        </p:nvGrpSpPr>
        <p:grpSpPr>
          <a:xfrm rot="7200000">
            <a:off x="24863887" y="8703123"/>
            <a:ext cx="786089" cy="429429"/>
            <a:chOff x="5511800" y="30722277"/>
            <a:chExt cx="1927166" cy="707659"/>
          </a:xfrm>
        </p:grpSpPr>
        <p:cxnSp>
          <p:nvCxnSpPr>
            <p:cNvPr id="132" name="Straight Connector 131">
              <a:extLst>
                <a:ext uri="{FF2B5EF4-FFF2-40B4-BE49-F238E27FC236}">
                  <a16:creationId xmlns:a16="http://schemas.microsoft.com/office/drawing/2014/main" id="{69E83034-4994-0BE8-F4D4-BAC62101AF9D}"/>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33" name="Straight Connector 132">
              <a:extLst>
                <a:ext uri="{FF2B5EF4-FFF2-40B4-BE49-F238E27FC236}">
                  <a16:creationId xmlns:a16="http://schemas.microsoft.com/office/drawing/2014/main" id="{6EB8F8C9-939C-D660-FB8E-A825CC616DD6}"/>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34" name="Straight Connector 133">
              <a:extLst>
                <a:ext uri="{FF2B5EF4-FFF2-40B4-BE49-F238E27FC236}">
                  <a16:creationId xmlns:a16="http://schemas.microsoft.com/office/drawing/2014/main" id="{94D45690-6C59-0AFF-E181-06D4CAE3FB66}"/>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108" name="Group 107">
            <a:extLst>
              <a:ext uri="{FF2B5EF4-FFF2-40B4-BE49-F238E27FC236}">
                <a16:creationId xmlns:a16="http://schemas.microsoft.com/office/drawing/2014/main" id="{AAA75D10-7472-A923-C26E-559917B97EA8}"/>
              </a:ext>
            </a:extLst>
          </p:cNvPr>
          <p:cNvGrpSpPr/>
          <p:nvPr/>
        </p:nvGrpSpPr>
        <p:grpSpPr>
          <a:xfrm rot="14400000">
            <a:off x="20127374" y="8955582"/>
            <a:ext cx="786089" cy="429429"/>
            <a:chOff x="5511800" y="30722277"/>
            <a:chExt cx="1927166" cy="707659"/>
          </a:xfrm>
        </p:grpSpPr>
        <p:cxnSp>
          <p:nvCxnSpPr>
            <p:cNvPr id="109" name="Straight Connector 108">
              <a:extLst>
                <a:ext uri="{FF2B5EF4-FFF2-40B4-BE49-F238E27FC236}">
                  <a16:creationId xmlns:a16="http://schemas.microsoft.com/office/drawing/2014/main" id="{8F69AE5E-95C1-FFDB-0331-03B9A280988C}"/>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0" name="Straight Connector 109">
              <a:extLst>
                <a:ext uri="{FF2B5EF4-FFF2-40B4-BE49-F238E27FC236}">
                  <a16:creationId xmlns:a16="http://schemas.microsoft.com/office/drawing/2014/main" id="{EAF67315-1FAD-E011-39A2-8D8CE04B8894}"/>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1" name="Straight Connector 110">
              <a:extLst>
                <a:ext uri="{FF2B5EF4-FFF2-40B4-BE49-F238E27FC236}">
                  <a16:creationId xmlns:a16="http://schemas.microsoft.com/office/drawing/2014/main" id="{3DAA9161-4839-4B06-7980-8227D456C93B}"/>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106" name="Group 105">
            <a:extLst>
              <a:ext uri="{FF2B5EF4-FFF2-40B4-BE49-F238E27FC236}">
                <a16:creationId xmlns:a16="http://schemas.microsoft.com/office/drawing/2014/main" id="{4D5716EA-71D6-1F25-827F-F96A5511ADFE}"/>
              </a:ext>
            </a:extLst>
          </p:cNvPr>
          <p:cNvGrpSpPr/>
          <p:nvPr/>
        </p:nvGrpSpPr>
        <p:grpSpPr>
          <a:xfrm>
            <a:off x="20878625" y="7673192"/>
            <a:ext cx="786089" cy="429429"/>
            <a:chOff x="5511800" y="30722277"/>
            <a:chExt cx="1927166" cy="707659"/>
          </a:xfrm>
        </p:grpSpPr>
        <p:cxnSp>
          <p:nvCxnSpPr>
            <p:cNvPr id="115" name="Straight Connector 114">
              <a:extLst>
                <a:ext uri="{FF2B5EF4-FFF2-40B4-BE49-F238E27FC236}">
                  <a16:creationId xmlns:a16="http://schemas.microsoft.com/office/drawing/2014/main" id="{DE258F1F-B45A-8613-EE91-339D0A6F9712}"/>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6" name="Straight Connector 115">
              <a:extLst>
                <a:ext uri="{FF2B5EF4-FFF2-40B4-BE49-F238E27FC236}">
                  <a16:creationId xmlns:a16="http://schemas.microsoft.com/office/drawing/2014/main" id="{F7A0A69B-4989-7115-1C75-E0EFA00F6B89}"/>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7" name="Straight Connector 116">
              <a:extLst>
                <a:ext uri="{FF2B5EF4-FFF2-40B4-BE49-F238E27FC236}">
                  <a16:creationId xmlns:a16="http://schemas.microsoft.com/office/drawing/2014/main" id="{EFEE97F9-DA5B-33E5-958F-03DF26BAD452}"/>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sp>
        <p:nvSpPr>
          <p:cNvPr id="64" name="TextBox 63">
            <a:extLst>
              <a:ext uri="{FF2B5EF4-FFF2-40B4-BE49-F238E27FC236}">
                <a16:creationId xmlns:a16="http://schemas.microsoft.com/office/drawing/2014/main" id="{761C7A63-6636-02BC-B132-6BDCE5B6FFD9}"/>
              </a:ext>
            </a:extLst>
          </p:cNvPr>
          <p:cNvSpPr txBox="1"/>
          <p:nvPr/>
        </p:nvSpPr>
        <p:spPr>
          <a:xfrm>
            <a:off x="561905" y="18107541"/>
            <a:ext cx="12418936" cy="2638543"/>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1: Bio-inspired soft grasper with contact sensing via pneumatic jaws [1]. The grasper decreases the enclosed area when moving from the rest state (A) to the actuated state (B). Without force control, the grasper can impart significant deformations on very soft plastically deformable objects (C). </a:t>
            </a:r>
          </a:p>
        </p:txBody>
      </p:sp>
      <p:sp>
        <p:nvSpPr>
          <p:cNvPr id="42" name="Rectangle 41">
            <a:extLst>
              <a:ext uri="{FF2B5EF4-FFF2-40B4-BE49-F238E27FC236}">
                <a16:creationId xmlns:a16="http://schemas.microsoft.com/office/drawing/2014/main" id="{B6E29D0E-8938-3A8A-76CB-B90F4910B77F}"/>
              </a:ext>
            </a:extLst>
          </p:cNvPr>
          <p:cNvSpPr/>
          <p:nvPr/>
        </p:nvSpPr>
        <p:spPr>
          <a:xfrm>
            <a:off x="391880" y="392352"/>
            <a:ext cx="38403689" cy="4751476"/>
          </a:xfrm>
          <a:prstGeom prst="rect">
            <a:avLst/>
          </a:prstGeom>
          <a:solidFill>
            <a:srgbClr val="C412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41" dirty="0"/>
          </a:p>
        </p:txBody>
      </p:sp>
      <p:sp>
        <p:nvSpPr>
          <p:cNvPr id="43" name="TextBox 42">
            <a:extLst>
              <a:ext uri="{FF2B5EF4-FFF2-40B4-BE49-F238E27FC236}">
                <a16:creationId xmlns:a16="http://schemas.microsoft.com/office/drawing/2014/main" id="{56B7A2E3-AFD8-CB14-418B-5E082B755E35}"/>
              </a:ext>
            </a:extLst>
          </p:cNvPr>
          <p:cNvSpPr txBox="1"/>
          <p:nvPr/>
        </p:nvSpPr>
        <p:spPr>
          <a:xfrm>
            <a:off x="2" y="1709219"/>
            <a:ext cx="39084494" cy="1340688"/>
          </a:xfrm>
          <a:prstGeom prst="rect">
            <a:avLst/>
          </a:prstGeom>
          <a:noFill/>
        </p:spPr>
        <p:txBody>
          <a:bodyPr wrap="square" rtlCol="0" anchor="ctr">
            <a:spAutoFit/>
          </a:bodyPr>
          <a:lstStyle/>
          <a:p>
            <a:pPr algn="ctr">
              <a:spcBef>
                <a:spcPts val="2441"/>
              </a:spcBef>
            </a:pPr>
            <a:r>
              <a:rPr lang="en-US" sz="6214"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rPr>
              <a:t>Data-Driven Control of a Soft Bioinspired Grasper</a:t>
            </a:r>
          </a:p>
          <a:p>
            <a:pPr algn="ctr" defTabSz="619613">
              <a:defRPr/>
            </a:pPr>
            <a:endParaRPr lang="en-US" sz="1898" dirty="0">
              <a:solidFill>
                <a:prstClr val="white"/>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44" name="Picture 43" descr="White text on a black background&#10;&#10;Description automatically generated with medium confidence">
            <a:extLst>
              <a:ext uri="{FF2B5EF4-FFF2-40B4-BE49-F238E27FC236}">
                <a16:creationId xmlns:a16="http://schemas.microsoft.com/office/drawing/2014/main" id="{F3F0446A-82BF-1CF2-A1A1-9798881F058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9172" y="3293406"/>
            <a:ext cx="2454319" cy="1563908"/>
          </a:xfrm>
          <a:prstGeom prst="rect">
            <a:avLst/>
          </a:prstGeom>
        </p:spPr>
      </p:pic>
      <p:sp>
        <p:nvSpPr>
          <p:cNvPr id="46" name="TextBox 6">
            <a:extLst>
              <a:ext uri="{FF2B5EF4-FFF2-40B4-BE49-F238E27FC236}">
                <a16:creationId xmlns:a16="http://schemas.microsoft.com/office/drawing/2014/main" id="{31DE67BF-A234-D343-FBA4-314B55DA1364}"/>
              </a:ext>
            </a:extLst>
          </p:cNvPr>
          <p:cNvSpPr txBox="1">
            <a:spLocks noChangeArrowheads="1"/>
          </p:cNvSpPr>
          <p:nvPr/>
        </p:nvSpPr>
        <p:spPr bwMode="auto">
          <a:xfrm flipH="1">
            <a:off x="8122425" y="3233485"/>
            <a:ext cx="22942593" cy="751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0100">
                <a:solidFill>
                  <a:schemeClr val="tx1"/>
                </a:solidFill>
                <a:latin typeface="Arial" panose="020B0604020202020204" pitchFamily="34" charset="0"/>
                <a:ea typeface="ＭＳ Ｐゴシック" panose="020B0600070205080204" pitchFamily="34" charset="-128"/>
              </a:defRPr>
            </a:lvl1pPr>
            <a:lvl2pPr marL="742950" indent="-285750">
              <a:defRPr sz="10100">
                <a:solidFill>
                  <a:schemeClr val="tx1"/>
                </a:solidFill>
                <a:latin typeface="Arial" panose="020B0604020202020204" pitchFamily="34" charset="0"/>
                <a:ea typeface="ＭＳ Ｐゴシック" panose="020B0600070205080204" pitchFamily="34" charset="-128"/>
              </a:defRPr>
            </a:lvl2pPr>
            <a:lvl3pPr marL="1143000" indent="-228600">
              <a:defRPr sz="10100">
                <a:solidFill>
                  <a:schemeClr val="tx1"/>
                </a:solidFill>
                <a:latin typeface="Arial" panose="020B0604020202020204" pitchFamily="34" charset="0"/>
                <a:ea typeface="ＭＳ Ｐゴシック" panose="020B0600070205080204" pitchFamily="34" charset="-128"/>
              </a:defRPr>
            </a:lvl3pPr>
            <a:lvl4pPr marL="1600200" indent="-228600">
              <a:defRPr sz="10100">
                <a:solidFill>
                  <a:schemeClr val="tx1"/>
                </a:solidFill>
                <a:latin typeface="Arial" panose="020B0604020202020204" pitchFamily="34" charset="0"/>
                <a:ea typeface="ＭＳ Ｐゴシック" panose="020B0600070205080204" pitchFamily="34" charset="-128"/>
              </a:defRPr>
            </a:lvl4pPr>
            <a:lvl5pPr marL="2057400" indent="-228600">
              <a:defRPr sz="10100">
                <a:solidFill>
                  <a:schemeClr val="tx1"/>
                </a:solidFill>
                <a:latin typeface="Arial" panose="020B0604020202020204" pitchFamily="34" charset="0"/>
                <a:ea typeface="ＭＳ Ｐゴシック" panose="020B0600070205080204" pitchFamily="34" charset="-128"/>
              </a:defRPr>
            </a:lvl5pPr>
            <a:lvl6pPr marL="25146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6pPr>
            <a:lvl7pPr marL="29718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7pPr>
            <a:lvl8pPr marL="34290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8pPr>
            <a:lvl9pPr marL="38862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9pPr>
          </a:lstStyle>
          <a:p>
            <a:pPr algn="ctr"/>
            <a:r>
              <a:rPr lang="en-US" altLang="en-US" sz="4285" dirty="0">
                <a:solidFill>
                  <a:schemeClr val="bg1"/>
                </a:solidFill>
                <a:latin typeface="+mn-lt"/>
                <a:cs typeface="Arial" panose="020B0604020202020204" pitchFamily="34" charset="0"/>
              </a:rPr>
              <a:t>Ravesh Sukhnandan</a:t>
            </a:r>
            <a:r>
              <a:rPr lang="en-US" altLang="en-US" sz="4285" baseline="30000" dirty="0">
                <a:solidFill>
                  <a:schemeClr val="bg1"/>
                </a:solidFill>
                <a:latin typeface="+mn-lt"/>
                <a:cs typeface="Arial" panose="020B0604020202020204" pitchFamily="34" charset="0"/>
              </a:rPr>
              <a:t>1</a:t>
            </a:r>
            <a:r>
              <a:rPr lang="en-US" altLang="en-US" sz="4285" dirty="0">
                <a:solidFill>
                  <a:schemeClr val="bg1"/>
                </a:solidFill>
                <a:latin typeface="+mn-lt"/>
                <a:cs typeface="Arial" panose="020B0604020202020204" pitchFamily="34" charset="0"/>
              </a:rPr>
              <a:t>, </a:t>
            </a:r>
            <a:r>
              <a:rPr lang="en-US" altLang="en-US" sz="4285" dirty="0" err="1">
                <a:solidFill>
                  <a:schemeClr val="bg1"/>
                </a:solidFill>
                <a:latin typeface="+mn-lt"/>
                <a:cs typeface="Arial" panose="020B0604020202020204" pitchFamily="34" charset="0"/>
              </a:rPr>
              <a:t>Sreeram</a:t>
            </a:r>
            <a:r>
              <a:rPr lang="en-US" altLang="en-US" sz="4285" dirty="0">
                <a:solidFill>
                  <a:schemeClr val="bg1"/>
                </a:solidFill>
                <a:latin typeface="+mn-lt"/>
                <a:cs typeface="Arial" panose="020B0604020202020204" pitchFamily="34" charset="0"/>
              </a:rPr>
              <a:t> Thirupathi</a:t>
            </a:r>
            <a:r>
              <a:rPr lang="en-US" altLang="en-US" sz="4285" baseline="30000" dirty="0">
                <a:solidFill>
                  <a:schemeClr val="bg1"/>
                </a:solidFill>
                <a:latin typeface="+mn-lt"/>
                <a:cs typeface="Arial" panose="020B0604020202020204" pitchFamily="34" charset="0"/>
              </a:rPr>
              <a:t>2</a:t>
            </a:r>
            <a:r>
              <a:rPr lang="en-US" altLang="en-US" sz="4285" dirty="0">
                <a:solidFill>
                  <a:schemeClr val="bg1"/>
                </a:solidFill>
                <a:latin typeface="+mn-lt"/>
                <a:cs typeface="Arial" panose="020B0604020202020204" pitchFamily="34" charset="0"/>
              </a:rPr>
              <a:t>, Helen Wang</a:t>
            </a:r>
            <a:r>
              <a:rPr lang="en-US" altLang="en-US" sz="4285" baseline="30000" dirty="0">
                <a:solidFill>
                  <a:schemeClr val="bg1"/>
                </a:solidFill>
                <a:latin typeface="+mn-lt"/>
                <a:cs typeface="Arial" panose="020B0604020202020204" pitchFamily="34" charset="0"/>
              </a:rPr>
              <a:t>1</a:t>
            </a:r>
            <a:r>
              <a:rPr lang="en-US" altLang="en-US" sz="4285" dirty="0">
                <a:solidFill>
                  <a:schemeClr val="bg1"/>
                </a:solidFill>
                <a:latin typeface="+mn-lt"/>
                <a:cs typeface="Arial" panose="020B0604020202020204" pitchFamily="34" charset="0"/>
              </a:rPr>
              <a:t>, Nathan Zimmerer</a:t>
            </a:r>
            <a:r>
              <a:rPr lang="en-US" altLang="en-US" sz="4285" baseline="30000" dirty="0">
                <a:solidFill>
                  <a:schemeClr val="bg1"/>
                </a:solidFill>
                <a:latin typeface="+mn-lt"/>
                <a:cs typeface="Arial" panose="020B0604020202020204" pitchFamily="34" charset="0"/>
              </a:rPr>
              <a:t>1</a:t>
            </a:r>
          </a:p>
        </p:txBody>
      </p:sp>
      <p:sp>
        <p:nvSpPr>
          <p:cNvPr id="47" name="TextBox 46">
            <a:extLst>
              <a:ext uri="{FF2B5EF4-FFF2-40B4-BE49-F238E27FC236}">
                <a16:creationId xmlns:a16="http://schemas.microsoft.com/office/drawing/2014/main" id="{F7124B55-5ACF-EB0F-6A00-29BC03F6002F}"/>
              </a:ext>
            </a:extLst>
          </p:cNvPr>
          <p:cNvSpPr txBox="1"/>
          <p:nvPr/>
        </p:nvSpPr>
        <p:spPr>
          <a:xfrm flipH="1">
            <a:off x="5121624" y="4173074"/>
            <a:ext cx="28944196" cy="586956"/>
          </a:xfrm>
          <a:prstGeom prst="rect">
            <a:avLst/>
          </a:prstGeom>
          <a:noFill/>
        </p:spPr>
        <p:txBody>
          <a:bodyPr wrap="square">
            <a:spAutoFit/>
          </a:bodyPr>
          <a:lstStyle/>
          <a:p>
            <a:pPr algn="ctr" defTabSz="2743127">
              <a:defRPr/>
            </a:pPr>
            <a:r>
              <a:rPr lang="en-US" sz="3214" dirty="0">
                <a:solidFill>
                  <a:schemeClr val="bg1"/>
                </a:solidFill>
                <a:cs typeface="Arial"/>
              </a:rPr>
              <a:t>Carnegie Mellon University: 1) Mechanical Engineering, 2) Robotics Institute</a:t>
            </a:r>
          </a:p>
        </p:txBody>
      </p:sp>
      <p:sp>
        <p:nvSpPr>
          <p:cNvPr id="52" name="Rectangle 51">
            <a:extLst>
              <a:ext uri="{FF2B5EF4-FFF2-40B4-BE49-F238E27FC236}">
                <a16:creationId xmlns:a16="http://schemas.microsoft.com/office/drawing/2014/main" id="{E5FB55FB-849E-7096-8017-0BD04C9B5E0B}"/>
              </a:ext>
            </a:extLst>
          </p:cNvPr>
          <p:cNvSpPr/>
          <p:nvPr/>
        </p:nvSpPr>
        <p:spPr>
          <a:xfrm>
            <a:off x="398406" y="5663063"/>
            <a:ext cx="12582434" cy="663469"/>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Introduction</a:t>
            </a:r>
          </a:p>
        </p:txBody>
      </p:sp>
      <p:sp>
        <p:nvSpPr>
          <p:cNvPr id="54" name="Rectangle 53">
            <a:extLst>
              <a:ext uri="{FF2B5EF4-FFF2-40B4-BE49-F238E27FC236}">
                <a16:creationId xmlns:a16="http://schemas.microsoft.com/office/drawing/2014/main" id="{B4CDCAE4-4D63-27FF-BC60-B415AD3C42AC}"/>
              </a:ext>
            </a:extLst>
          </p:cNvPr>
          <p:cNvSpPr/>
          <p:nvPr/>
        </p:nvSpPr>
        <p:spPr>
          <a:xfrm>
            <a:off x="398409" y="22776438"/>
            <a:ext cx="12582431" cy="625142"/>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Methods</a:t>
            </a:r>
          </a:p>
        </p:txBody>
      </p:sp>
      <p:sp>
        <p:nvSpPr>
          <p:cNvPr id="55" name="Rectangle 54">
            <a:extLst>
              <a:ext uri="{FF2B5EF4-FFF2-40B4-BE49-F238E27FC236}">
                <a16:creationId xmlns:a16="http://schemas.microsoft.com/office/drawing/2014/main" id="{F06E3680-20EA-9655-69E2-DEEACD5FB703}"/>
              </a:ext>
            </a:extLst>
          </p:cNvPr>
          <p:cNvSpPr/>
          <p:nvPr/>
        </p:nvSpPr>
        <p:spPr>
          <a:xfrm>
            <a:off x="13466603" y="5666332"/>
            <a:ext cx="12250157" cy="668739"/>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Methods</a:t>
            </a:r>
          </a:p>
        </p:txBody>
      </p:sp>
      <p:sp>
        <p:nvSpPr>
          <p:cNvPr id="56" name="Rectangle 55">
            <a:extLst>
              <a:ext uri="{FF2B5EF4-FFF2-40B4-BE49-F238E27FC236}">
                <a16:creationId xmlns:a16="http://schemas.microsoft.com/office/drawing/2014/main" id="{DFF9F473-E05C-908A-9C13-1DF6A0181DAC}"/>
              </a:ext>
            </a:extLst>
          </p:cNvPr>
          <p:cNvSpPr/>
          <p:nvPr/>
        </p:nvSpPr>
        <p:spPr>
          <a:xfrm>
            <a:off x="13473017" y="13977608"/>
            <a:ext cx="12243743" cy="625142"/>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Results</a:t>
            </a:r>
          </a:p>
        </p:txBody>
      </p:sp>
      <p:sp>
        <p:nvSpPr>
          <p:cNvPr id="57" name="Rectangle 56">
            <a:extLst>
              <a:ext uri="{FF2B5EF4-FFF2-40B4-BE49-F238E27FC236}">
                <a16:creationId xmlns:a16="http://schemas.microsoft.com/office/drawing/2014/main" id="{DE167CA9-BF58-A98A-7BEB-9F395A451A32}"/>
              </a:ext>
            </a:extLst>
          </p:cNvPr>
          <p:cNvSpPr/>
          <p:nvPr/>
        </p:nvSpPr>
        <p:spPr>
          <a:xfrm>
            <a:off x="26218847" y="5670411"/>
            <a:ext cx="12570498" cy="653579"/>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Results</a:t>
            </a:r>
          </a:p>
        </p:txBody>
      </p:sp>
      <p:sp>
        <p:nvSpPr>
          <p:cNvPr id="62" name="TextBox 61">
            <a:extLst>
              <a:ext uri="{FF2B5EF4-FFF2-40B4-BE49-F238E27FC236}">
                <a16:creationId xmlns:a16="http://schemas.microsoft.com/office/drawing/2014/main" id="{A313771B-6E50-629D-F2D7-92847165186D}"/>
              </a:ext>
            </a:extLst>
          </p:cNvPr>
          <p:cNvSpPr txBox="1"/>
          <p:nvPr/>
        </p:nvSpPr>
        <p:spPr>
          <a:xfrm>
            <a:off x="2" y="6383992"/>
            <a:ext cx="12980839" cy="2730876"/>
          </a:xfrm>
          <a:prstGeom prst="rect">
            <a:avLst/>
          </a:prstGeom>
          <a:noFill/>
        </p:spPr>
        <p:txBody>
          <a:bodyPr wrap="square">
            <a:spAutoFit/>
          </a:bodyPr>
          <a:lstStyle/>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Soft graspers have inherent advantages in handling fragile and deformable objects e.g. fruits, food, biological tissues</a:t>
            </a:r>
            <a:b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br>
            <a:endPar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However, even very deformable items like soft clays may require active force control to minimize deformation</a:t>
            </a:r>
          </a:p>
        </p:txBody>
      </p:sp>
      <p:sp>
        <p:nvSpPr>
          <p:cNvPr id="73" name="TextBox 72">
            <a:extLst>
              <a:ext uri="{FF2B5EF4-FFF2-40B4-BE49-F238E27FC236}">
                <a16:creationId xmlns:a16="http://schemas.microsoft.com/office/drawing/2014/main" id="{8DE6F2CD-BA9B-4D67-D8FA-1805DB84A312}"/>
              </a:ext>
            </a:extLst>
          </p:cNvPr>
          <p:cNvSpPr txBox="1"/>
          <p:nvPr/>
        </p:nvSpPr>
        <p:spPr>
          <a:xfrm>
            <a:off x="13486259" y="11828391"/>
            <a:ext cx="12230500" cy="1583126"/>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3: Experimental setup to gather data for fitting using random step changes in controls on a fixed cylinder (N = 58). Data was gathered at a sampling rate of 16 Hz.</a:t>
            </a:r>
          </a:p>
        </p:txBody>
      </p:sp>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DFA0CA38-7BAB-EB74-5BDD-965F3CA9CC98}"/>
                  </a:ext>
                </a:extLst>
              </p:cNvPr>
              <p:cNvSpPr txBox="1"/>
              <p:nvPr/>
            </p:nvSpPr>
            <p:spPr>
              <a:xfrm>
                <a:off x="13581340" y="30965803"/>
                <a:ext cx="12246074" cy="1583126"/>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5: Contact jaw pressures from random perturbations of the grasper position (</a:t>
                </a:r>
                <a14:m>
                  <m:oMath xmlns:m="http://schemas.openxmlformats.org/officeDocument/2006/math">
                    <m:r>
                      <a:rPr lang="en-US" sz="3429" i="1">
                        <a:latin typeface="Cambria Math" panose="02040503050406030204" pitchFamily="18" charset="0"/>
                        <a:ea typeface="Open Sans Light" panose="020B0306030504020204" pitchFamily="34" charset="0"/>
                        <a:cs typeface="Open Sans Light" panose="020B0306030504020204" pitchFamily="34" charset="0"/>
                      </a:rPr>
                      <m:t>𝑥</m:t>
                    </m:r>
                    <m:r>
                      <a:rPr lang="en-US" sz="3429" i="1">
                        <a:latin typeface="Cambria Math" panose="02040503050406030204" pitchFamily="18" charset="0"/>
                        <a:ea typeface="Open Sans Light" panose="020B0306030504020204" pitchFamily="34" charset="0"/>
                        <a:cs typeface="Open Sans Light" panose="020B0306030504020204" pitchFamily="34" charset="0"/>
                      </a:rPr>
                      <m:t>,</m:t>
                    </m:r>
                    <m:r>
                      <a:rPr lang="en-US" sz="3429" i="1">
                        <a:latin typeface="Cambria Math" panose="02040503050406030204" pitchFamily="18" charset="0"/>
                        <a:ea typeface="Open Sans Light" panose="020B0306030504020204" pitchFamily="34" charset="0"/>
                        <a:cs typeface="Open Sans Light" panose="020B0306030504020204" pitchFamily="34" charset="0"/>
                      </a:rPr>
                      <m:t>𝑦</m:t>
                    </m:r>
                  </m:oMath>
                </a14:m>
                <a:r>
                  <a:rPr lang="en-US" sz="3429" dirty="0">
                    <a:latin typeface="Open Sans Light" panose="020B0306030504020204" pitchFamily="34" charset="0"/>
                    <a:ea typeface="Open Sans Light" panose="020B0306030504020204" pitchFamily="34" charset="0"/>
                    <a:cs typeface="Open Sans Light" panose="020B0306030504020204" pitchFamily="34" charset="0"/>
                  </a:rPr>
                  <a:t>) and control pressure (</a:t>
                </a:r>
                <a14:m>
                  <m:oMath xmlns:m="http://schemas.openxmlformats.org/officeDocument/2006/math">
                    <m:sSub>
                      <m:sSubPr>
                        <m:ctrlPr>
                          <a:rPr lang="en-US" sz="3429" i="1">
                            <a:latin typeface="Cambria Math" panose="02040503050406030204" pitchFamily="18" charset="0"/>
                            <a:ea typeface="Open Sans Light" panose="020B0306030504020204" pitchFamily="34" charset="0"/>
                            <a:cs typeface="Open Sans Light" panose="020B0306030504020204" pitchFamily="34" charset="0"/>
                          </a:rPr>
                        </m:ctrlPr>
                      </m:sSubPr>
                      <m:e>
                        <m:r>
                          <a:rPr lang="en-US" sz="3429" i="1">
                            <a:latin typeface="Cambria Math" panose="02040503050406030204" pitchFamily="18" charset="0"/>
                            <a:ea typeface="Open Sans Light" panose="020B0306030504020204" pitchFamily="34" charset="0"/>
                            <a:cs typeface="Open Sans Light" panose="020B0306030504020204" pitchFamily="34" charset="0"/>
                          </a:rPr>
                          <m:t>𝑃</m:t>
                        </m:r>
                      </m:e>
                      <m:sub>
                        <m:r>
                          <a:rPr lang="en-US" sz="3429" i="1">
                            <a:latin typeface="Cambria Math" panose="02040503050406030204" pitchFamily="18" charset="0"/>
                            <a:ea typeface="Open Sans Light" panose="020B0306030504020204" pitchFamily="34" charset="0"/>
                            <a:cs typeface="Open Sans Light" panose="020B0306030504020204" pitchFamily="34" charset="0"/>
                          </a:rPr>
                          <m:t>𝑐</m:t>
                        </m:r>
                      </m:sub>
                    </m:sSub>
                  </m:oMath>
                </a14:m>
                <a:r>
                  <a:rPr lang="en-US" sz="3429" dirty="0">
                    <a:latin typeface="Open Sans Light" panose="020B0306030504020204" pitchFamily="34" charset="0"/>
                    <a:ea typeface="Open Sans Light" panose="020B0306030504020204" pitchFamily="34" charset="0"/>
                    <a:cs typeface="Open Sans Light" panose="020B0306030504020204" pitchFamily="34" charset="0"/>
                  </a:rPr>
                  <a:t>). The simulated response from the linear dynamics is shown in blue. </a:t>
                </a:r>
              </a:p>
            </p:txBody>
          </p:sp>
        </mc:Choice>
        <mc:Fallback xmlns="">
          <p:sp>
            <p:nvSpPr>
              <p:cNvPr id="84" name="TextBox 83">
                <a:extLst>
                  <a:ext uri="{FF2B5EF4-FFF2-40B4-BE49-F238E27FC236}">
                    <a16:creationId xmlns:a16="http://schemas.microsoft.com/office/drawing/2014/main" id="{DFA0CA38-7BAB-EB74-5BDD-965F3CA9CC98}"/>
                  </a:ext>
                </a:extLst>
              </p:cNvPr>
              <p:cNvSpPr txBox="1">
                <a:spLocks noRot="1" noChangeAspect="1" noMove="1" noResize="1" noEditPoints="1" noAdjustHandles="1" noChangeArrowheads="1" noChangeShapeType="1" noTextEdit="1"/>
              </p:cNvSpPr>
              <p:nvPr/>
            </p:nvSpPr>
            <p:spPr>
              <a:xfrm>
                <a:off x="13581340" y="30965803"/>
                <a:ext cx="12246074" cy="1583126"/>
              </a:xfrm>
              <a:prstGeom prst="rect">
                <a:avLst/>
              </a:prstGeom>
              <a:blipFill>
                <a:blip r:embed="rId6"/>
                <a:stretch>
                  <a:fillRect l="-2140" t="-8494" r="-2140" b="-15830"/>
                </a:stretch>
              </a:blipFill>
            </p:spPr>
            <p:txBody>
              <a:bodyPr/>
              <a:lstStyle/>
              <a:p>
                <a:r>
                  <a:rPr lang="en-US">
                    <a:noFill/>
                  </a:rPr>
                  <a:t> </a:t>
                </a:r>
              </a:p>
            </p:txBody>
          </p:sp>
        </mc:Fallback>
      </mc:AlternateContent>
      <p:sp>
        <p:nvSpPr>
          <p:cNvPr id="85" name="TextBox 84">
            <a:extLst>
              <a:ext uri="{FF2B5EF4-FFF2-40B4-BE49-F238E27FC236}">
                <a16:creationId xmlns:a16="http://schemas.microsoft.com/office/drawing/2014/main" id="{A76709D2-EFB6-28BD-426B-0DBB905361C6}"/>
              </a:ext>
            </a:extLst>
          </p:cNvPr>
          <p:cNvSpPr txBox="1"/>
          <p:nvPr/>
        </p:nvSpPr>
        <p:spPr>
          <a:xfrm>
            <a:off x="26326239" y="16834486"/>
            <a:ext cx="12246074" cy="2110834"/>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6: Comparison of desired contact pressures and the simulated response with LQR. The stage cost corresponding to jaw 1’s pressure was given more weight to facilitate closer tracking of that trajectory. </a:t>
            </a:r>
          </a:p>
        </p:txBody>
      </p:sp>
      <p:sp>
        <p:nvSpPr>
          <p:cNvPr id="86" name="Rectangle 85">
            <a:extLst>
              <a:ext uri="{FF2B5EF4-FFF2-40B4-BE49-F238E27FC236}">
                <a16:creationId xmlns:a16="http://schemas.microsoft.com/office/drawing/2014/main" id="{96DAAD87-5444-3CCD-A789-68442C61583C}"/>
              </a:ext>
            </a:extLst>
          </p:cNvPr>
          <p:cNvSpPr/>
          <p:nvPr/>
        </p:nvSpPr>
        <p:spPr>
          <a:xfrm>
            <a:off x="26206602" y="22903381"/>
            <a:ext cx="12582745" cy="625142"/>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Future Work</a:t>
            </a:r>
          </a:p>
        </p:txBody>
      </p:sp>
      <p:sp>
        <p:nvSpPr>
          <p:cNvPr id="7" name="TextBox 6">
            <a:extLst>
              <a:ext uri="{FF2B5EF4-FFF2-40B4-BE49-F238E27FC236}">
                <a16:creationId xmlns:a16="http://schemas.microsoft.com/office/drawing/2014/main" id="{7465F021-18FF-995C-B214-FC4C49B34925}"/>
              </a:ext>
            </a:extLst>
          </p:cNvPr>
          <p:cNvSpPr txBox="1"/>
          <p:nvPr/>
        </p:nvSpPr>
        <p:spPr>
          <a:xfrm>
            <a:off x="489843" y="31961487"/>
            <a:ext cx="12246074" cy="527709"/>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Fig. 2: Flow chart for controller development  </a:t>
            </a:r>
          </a:p>
        </p:txBody>
      </p:sp>
      <p:sp>
        <p:nvSpPr>
          <p:cNvPr id="11" name="TextBox 10">
            <a:extLst>
              <a:ext uri="{FF2B5EF4-FFF2-40B4-BE49-F238E27FC236}">
                <a16:creationId xmlns:a16="http://schemas.microsoft.com/office/drawing/2014/main" id="{07E01568-0E2E-62FC-5CA1-693FD89EA5F8}"/>
              </a:ext>
            </a:extLst>
          </p:cNvPr>
          <p:cNvSpPr txBox="1"/>
          <p:nvPr/>
        </p:nvSpPr>
        <p:spPr>
          <a:xfrm>
            <a:off x="923319" y="9096286"/>
            <a:ext cx="468722" cy="527709"/>
          </a:xfrm>
          <a:prstGeom prst="rect">
            <a:avLst/>
          </a:prstGeom>
          <a:noFill/>
        </p:spPr>
        <p:txBody>
          <a:bodyPr wrap="square" lIns="0" tIns="0" rIns="0" bIns="0" rtlCol="0">
            <a:spAutoFit/>
          </a:bodyPr>
          <a:lstStyle/>
          <a:p>
            <a:pPr algn="just"/>
            <a:r>
              <a:rPr lang="en-US" sz="3429" b="1" dirty="0">
                <a:latin typeface="Open Sans Light" panose="020B0306030504020204" pitchFamily="34" charset="0"/>
                <a:ea typeface="Open Sans Light" panose="020B0306030504020204" pitchFamily="34" charset="0"/>
                <a:cs typeface="Open Sans Light" panose="020B0306030504020204" pitchFamily="34" charset="0"/>
              </a:rPr>
              <a:t>A</a:t>
            </a:r>
          </a:p>
        </p:txBody>
      </p:sp>
      <p:sp>
        <p:nvSpPr>
          <p:cNvPr id="12" name="TextBox 11">
            <a:extLst>
              <a:ext uri="{FF2B5EF4-FFF2-40B4-BE49-F238E27FC236}">
                <a16:creationId xmlns:a16="http://schemas.microsoft.com/office/drawing/2014/main" id="{94C9E691-DB3F-840B-E17E-B7C69F64781A}"/>
              </a:ext>
            </a:extLst>
          </p:cNvPr>
          <p:cNvSpPr txBox="1"/>
          <p:nvPr/>
        </p:nvSpPr>
        <p:spPr>
          <a:xfrm>
            <a:off x="6892162" y="9096286"/>
            <a:ext cx="468722" cy="527709"/>
          </a:xfrm>
          <a:prstGeom prst="rect">
            <a:avLst/>
          </a:prstGeom>
          <a:noFill/>
        </p:spPr>
        <p:txBody>
          <a:bodyPr wrap="square" lIns="0" tIns="0" rIns="0" bIns="0" rtlCol="0">
            <a:spAutoFit/>
          </a:bodyPr>
          <a:lstStyle/>
          <a:p>
            <a:pPr algn="just"/>
            <a:r>
              <a:rPr lang="en-US" sz="3429" b="1" dirty="0">
                <a:latin typeface="Open Sans Light" panose="020B0306030504020204" pitchFamily="34" charset="0"/>
                <a:ea typeface="Open Sans Light" panose="020B0306030504020204" pitchFamily="34" charset="0"/>
                <a:cs typeface="Open Sans Light" panose="020B0306030504020204" pitchFamily="34" charset="0"/>
              </a:rPr>
              <a:t>B</a:t>
            </a:r>
          </a:p>
        </p:txBody>
      </p:sp>
      <p:grpSp>
        <p:nvGrpSpPr>
          <p:cNvPr id="17" name="Group 16">
            <a:extLst>
              <a:ext uri="{FF2B5EF4-FFF2-40B4-BE49-F238E27FC236}">
                <a16:creationId xmlns:a16="http://schemas.microsoft.com/office/drawing/2014/main" id="{D9442AAD-1E9B-5937-6E53-EB81E4031FF1}"/>
              </a:ext>
            </a:extLst>
          </p:cNvPr>
          <p:cNvGrpSpPr/>
          <p:nvPr/>
        </p:nvGrpSpPr>
        <p:grpSpPr>
          <a:xfrm>
            <a:off x="1364569" y="9177309"/>
            <a:ext cx="4155262" cy="4150525"/>
            <a:chOff x="1592042" y="10938636"/>
            <a:chExt cx="5736487" cy="5729947"/>
          </a:xfrm>
        </p:grpSpPr>
        <p:pic>
          <p:nvPicPr>
            <p:cNvPr id="5" name="Content Placeholder 5" descr="A round object with wires&#10;&#10;Description automatically generated">
              <a:extLst>
                <a:ext uri="{FF2B5EF4-FFF2-40B4-BE49-F238E27FC236}">
                  <a16:creationId xmlns:a16="http://schemas.microsoft.com/office/drawing/2014/main" id="{7369071B-9A8A-EF29-5A73-DC8CEDD6C367}"/>
                </a:ext>
              </a:extLst>
            </p:cNvPr>
            <p:cNvPicPr>
              <a:picLocks noChangeAspect="1"/>
            </p:cNvPicPr>
            <p:nvPr/>
          </p:nvPicPr>
          <p:blipFill rotWithShape="1">
            <a:blip r:embed="rId7">
              <a:extLst>
                <a:ext uri="{28A0092B-C50C-407E-A947-70E740481C1C}">
                  <a14:useLocalDpi xmlns:a14="http://schemas.microsoft.com/office/drawing/2010/main" val="0"/>
                </a:ext>
              </a:extLst>
            </a:blip>
            <a:srcRect t="2360" b="1262"/>
            <a:stretch/>
          </p:blipFill>
          <p:spPr>
            <a:xfrm>
              <a:off x="1592042" y="10938636"/>
              <a:ext cx="5736487" cy="5729947"/>
            </a:xfrm>
            <a:prstGeom prst="rect">
              <a:avLst/>
            </a:prstGeom>
          </p:spPr>
        </p:pic>
        <p:sp>
          <p:nvSpPr>
            <p:cNvPr id="14" name="Oval 13">
              <a:extLst>
                <a:ext uri="{FF2B5EF4-FFF2-40B4-BE49-F238E27FC236}">
                  <a16:creationId xmlns:a16="http://schemas.microsoft.com/office/drawing/2014/main" id="{C6734800-FF6C-FA43-D1BA-41122EE8AF3D}"/>
                </a:ext>
              </a:extLst>
            </p:cNvPr>
            <p:cNvSpPr/>
            <p:nvPr/>
          </p:nvSpPr>
          <p:spPr>
            <a:xfrm>
              <a:off x="3384362" y="12848436"/>
              <a:ext cx="1930400" cy="1930400"/>
            </a:xfrm>
            <a:prstGeom prst="ellipse">
              <a:avLst/>
            </a:prstGeom>
            <a:noFill/>
            <a:ln w="76200">
              <a:solidFill>
                <a:schemeClr val="accent6">
                  <a:lumMod val="60000"/>
                  <a:lumOff val="40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grpSp>
      <p:grpSp>
        <p:nvGrpSpPr>
          <p:cNvPr id="18" name="Group 17">
            <a:extLst>
              <a:ext uri="{FF2B5EF4-FFF2-40B4-BE49-F238E27FC236}">
                <a16:creationId xmlns:a16="http://schemas.microsoft.com/office/drawing/2014/main" id="{B3C23275-5146-4CC2-7991-EC355F35A056}"/>
              </a:ext>
            </a:extLst>
          </p:cNvPr>
          <p:cNvGrpSpPr/>
          <p:nvPr/>
        </p:nvGrpSpPr>
        <p:grpSpPr>
          <a:xfrm>
            <a:off x="7357511" y="9351120"/>
            <a:ext cx="3972014" cy="3856742"/>
            <a:chOff x="8584011" y="11141424"/>
            <a:chExt cx="5483506" cy="5324370"/>
          </a:xfrm>
        </p:grpSpPr>
        <p:pic>
          <p:nvPicPr>
            <p:cNvPr id="9" name="Picture 8" descr="A round object with wires and wires&#10;&#10;Description automatically generated">
              <a:extLst>
                <a:ext uri="{FF2B5EF4-FFF2-40B4-BE49-F238E27FC236}">
                  <a16:creationId xmlns:a16="http://schemas.microsoft.com/office/drawing/2014/main" id="{C73B9E05-E02A-F727-FA57-CF0C2CE3A18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84011" y="11141424"/>
              <a:ext cx="5483506" cy="5324370"/>
            </a:xfrm>
            <a:prstGeom prst="rect">
              <a:avLst/>
            </a:prstGeom>
          </p:spPr>
        </p:pic>
        <p:sp>
          <p:nvSpPr>
            <p:cNvPr id="15" name="Oval 14">
              <a:extLst>
                <a:ext uri="{FF2B5EF4-FFF2-40B4-BE49-F238E27FC236}">
                  <a16:creationId xmlns:a16="http://schemas.microsoft.com/office/drawing/2014/main" id="{D1973FB4-8580-E324-AC3D-C3AE854C9EB8}"/>
                </a:ext>
              </a:extLst>
            </p:cNvPr>
            <p:cNvSpPr/>
            <p:nvPr/>
          </p:nvSpPr>
          <p:spPr>
            <a:xfrm>
              <a:off x="11052627" y="13467213"/>
              <a:ext cx="843769" cy="843769"/>
            </a:xfrm>
            <a:prstGeom prst="ellipse">
              <a:avLst/>
            </a:prstGeom>
            <a:noFill/>
            <a:ln w="47625">
              <a:solidFill>
                <a:schemeClr val="accent6">
                  <a:lumMod val="60000"/>
                  <a:lumOff val="40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grpSp>
      <p:pic>
        <p:nvPicPr>
          <p:cNvPr id="19" name="Picture 4">
            <a:extLst>
              <a:ext uri="{FF2B5EF4-FFF2-40B4-BE49-F238E27FC236}">
                <a16:creationId xmlns:a16="http://schemas.microsoft.com/office/drawing/2014/main" id="{4F7B8920-D6E9-7C8E-7861-09C75BFA17FE}"/>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8588" r="2665"/>
          <a:stretch/>
        </p:blipFill>
        <p:spPr bwMode="auto">
          <a:xfrm>
            <a:off x="1842132" y="13719974"/>
            <a:ext cx="3200139" cy="3707296"/>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3">
            <a:extLst>
              <a:ext uri="{FF2B5EF4-FFF2-40B4-BE49-F238E27FC236}">
                <a16:creationId xmlns:a16="http://schemas.microsoft.com/office/drawing/2014/main" id="{DD526F2B-DD33-F07D-AD34-E38129870982}"/>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23912" t="5766" r="14566" b="6251"/>
          <a:stretch/>
        </p:blipFill>
        <p:spPr bwMode="auto">
          <a:xfrm>
            <a:off x="7895201" y="13719974"/>
            <a:ext cx="2896639" cy="3583980"/>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3E9148B5-2587-00A5-6CB8-D02C7EFEC848}"/>
              </a:ext>
            </a:extLst>
          </p:cNvPr>
          <p:cNvSpPr txBox="1"/>
          <p:nvPr/>
        </p:nvSpPr>
        <p:spPr>
          <a:xfrm>
            <a:off x="889434" y="13475072"/>
            <a:ext cx="468722" cy="527709"/>
          </a:xfrm>
          <a:prstGeom prst="rect">
            <a:avLst/>
          </a:prstGeom>
          <a:noFill/>
        </p:spPr>
        <p:txBody>
          <a:bodyPr wrap="square" lIns="0" tIns="0" rIns="0" bIns="0" rtlCol="0">
            <a:spAutoFit/>
          </a:bodyPr>
          <a:lstStyle/>
          <a:p>
            <a:pPr algn="just"/>
            <a:r>
              <a:rPr lang="en-US" sz="3429" b="1" dirty="0">
                <a:latin typeface="Open Sans Light" panose="020B0306030504020204" pitchFamily="34" charset="0"/>
                <a:ea typeface="Open Sans Light" panose="020B0306030504020204" pitchFamily="34" charset="0"/>
                <a:cs typeface="Open Sans Light" panose="020B0306030504020204" pitchFamily="34" charset="0"/>
              </a:rPr>
              <a:t>C</a:t>
            </a:r>
          </a:p>
        </p:txBody>
      </p:sp>
      <p:sp>
        <p:nvSpPr>
          <p:cNvPr id="22" name="TextBox 21">
            <a:extLst>
              <a:ext uri="{FF2B5EF4-FFF2-40B4-BE49-F238E27FC236}">
                <a16:creationId xmlns:a16="http://schemas.microsoft.com/office/drawing/2014/main" id="{A3ECE753-20EF-8713-F659-78270AB17EDB}"/>
              </a:ext>
            </a:extLst>
          </p:cNvPr>
          <p:cNvSpPr txBox="1"/>
          <p:nvPr/>
        </p:nvSpPr>
        <p:spPr>
          <a:xfrm>
            <a:off x="1358156" y="17397508"/>
            <a:ext cx="12418936" cy="527709"/>
          </a:xfrm>
          <a:prstGeom prst="rect">
            <a:avLst/>
          </a:prstGeom>
          <a:noFill/>
        </p:spPr>
        <p:txBody>
          <a:bodyPr wrap="square" lIns="0" tIns="0" rIns="0" bIns="0" rtlCol="0">
            <a:spAutoFit/>
          </a:bodyPr>
          <a:lstStyle/>
          <a:p>
            <a:pPr algn="just"/>
            <a:r>
              <a:rPr lang="en-US" sz="3429" dirty="0">
                <a:latin typeface="Open Sans Light" panose="020B0306030504020204" pitchFamily="34" charset="0"/>
                <a:ea typeface="Open Sans Light" panose="020B0306030504020204" pitchFamily="34" charset="0"/>
                <a:cs typeface="Open Sans Light" panose="020B0306030504020204" pitchFamily="34" charset="0"/>
              </a:rPr>
              <a:t>Undeformed clay cube</a:t>
            </a:r>
          </a:p>
        </p:txBody>
      </p:sp>
      <p:sp>
        <p:nvSpPr>
          <p:cNvPr id="23" name="TextBox 22">
            <a:extLst>
              <a:ext uri="{FF2B5EF4-FFF2-40B4-BE49-F238E27FC236}">
                <a16:creationId xmlns:a16="http://schemas.microsoft.com/office/drawing/2014/main" id="{0202F2B1-EE8B-4D56-A2BD-A16F56BC04FD}"/>
              </a:ext>
            </a:extLst>
          </p:cNvPr>
          <p:cNvSpPr txBox="1"/>
          <p:nvPr/>
        </p:nvSpPr>
        <p:spPr>
          <a:xfrm>
            <a:off x="8023892" y="17451579"/>
            <a:ext cx="2639257" cy="527709"/>
          </a:xfrm>
          <a:prstGeom prst="rect">
            <a:avLst/>
          </a:prstGeom>
          <a:noFill/>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After grasp</a:t>
            </a:r>
          </a:p>
        </p:txBody>
      </p:sp>
      <p:cxnSp>
        <p:nvCxnSpPr>
          <p:cNvPr id="25" name="Straight Arrow Connector 24">
            <a:extLst>
              <a:ext uri="{FF2B5EF4-FFF2-40B4-BE49-F238E27FC236}">
                <a16:creationId xmlns:a16="http://schemas.microsoft.com/office/drawing/2014/main" id="{1922A4E2-B0DB-72EF-7F2E-1A3DF21D8513}"/>
              </a:ext>
            </a:extLst>
          </p:cNvPr>
          <p:cNvCxnSpPr/>
          <p:nvPr/>
        </p:nvCxnSpPr>
        <p:spPr>
          <a:xfrm>
            <a:off x="5267422" y="15573619"/>
            <a:ext cx="2446000" cy="0"/>
          </a:xfrm>
          <a:prstGeom prst="straightConnector1">
            <a:avLst/>
          </a:prstGeom>
          <a:ln w="203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27" name="TextBox 26">
            <a:extLst>
              <a:ext uri="{FF2B5EF4-FFF2-40B4-BE49-F238E27FC236}">
                <a16:creationId xmlns:a16="http://schemas.microsoft.com/office/drawing/2014/main" id="{A5A413EC-121F-BB68-C0E7-D1C88CD94375}"/>
              </a:ext>
            </a:extLst>
          </p:cNvPr>
          <p:cNvSpPr txBox="1"/>
          <p:nvPr/>
        </p:nvSpPr>
        <p:spPr>
          <a:xfrm>
            <a:off x="5425543" y="14349559"/>
            <a:ext cx="1866281" cy="1055417"/>
          </a:xfrm>
          <a:prstGeom prst="rect">
            <a:avLst/>
          </a:prstGeom>
          <a:noFill/>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No force control</a:t>
            </a:r>
          </a:p>
        </p:txBody>
      </p: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BA9305EC-997F-319E-1311-C7CB40384C51}"/>
                  </a:ext>
                </a:extLst>
              </p:cNvPr>
              <p:cNvSpPr txBox="1"/>
              <p:nvPr/>
            </p:nvSpPr>
            <p:spPr>
              <a:xfrm>
                <a:off x="13433324" y="6368926"/>
                <a:ext cx="3171714" cy="2643929"/>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Observables:</a:t>
                </a:r>
              </a:p>
              <a:p>
                <a:pPr/>
                <a14:m>
                  <m:oMathPara xmlns:m="http://schemas.openxmlformats.org/officeDocument/2006/math">
                    <m:oMathParaPr>
                      <m:jc m:val="centerGroup"/>
                    </m:oMathParaPr>
                    <m:oMath xmlns:m="http://schemas.openxmlformats.org/officeDocument/2006/math">
                      <m:r>
                        <a:rPr lang="en-US" sz="3429" i="1">
                          <a:latin typeface="Cambria Math" panose="02040503050406030204" pitchFamily="18" charset="0"/>
                        </a:rPr>
                        <m:t>𝑝</m:t>
                      </m:r>
                      <m:r>
                        <a:rPr lang="en-US" sz="3429" i="1">
                          <a:latin typeface="Cambria Math" panose="02040503050406030204" pitchFamily="18" charset="0"/>
                        </a:rPr>
                        <m:t> ∈</m:t>
                      </m:r>
                      <m:sSup>
                        <m:sSupPr>
                          <m:ctrlPr>
                            <a:rPr lang="en-US" sz="3429" i="1">
                              <a:latin typeface="Cambria Math" panose="02040503050406030204" pitchFamily="18" charset="0"/>
                              <a:ea typeface="Cambria Math" panose="02040503050406030204" pitchFamily="18" charset="0"/>
                            </a:rPr>
                          </m:ctrlPr>
                        </m:sSupPr>
                        <m:e>
                          <m:r>
                            <a:rPr lang="en-US" sz="3429" i="1">
                              <a:latin typeface="Cambria Math" panose="02040503050406030204" pitchFamily="18" charset="0"/>
                              <a:ea typeface="Cambria Math" panose="02040503050406030204" pitchFamily="18" charset="0"/>
                            </a:rPr>
                            <m:t>ℝ</m:t>
                          </m:r>
                        </m:e>
                        <m:sup>
                          <m:r>
                            <a:rPr lang="en-US" sz="3429" i="1">
                              <a:latin typeface="Cambria Math" panose="02040503050406030204" pitchFamily="18" charset="0"/>
                              <a:ea typeface="Cambria Math" panose="02040503050406030204" pitchFamily="18" charset="0"/>
                            </a:rPr>
                            <m:t>3 ×1</m:t>
                          </m:r>
                        </m:sup>
                      </m:sSup>
                    </m:oMath>
                  </m:oMathPara>
                </a14:m>
                <a:endParaRPr lang="en-US" sz="3429"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3429" i="1">
                          <a:latin typeface="Cambria Math" panose="02040503050406030204" pitchFamily="18" charset="0"/>
                        </a:rPr>
                        <m:t>𝑝</m:t>
                      </m:r>
                      <m:r>
                        <a:rPr lang="en-US" sz="3429" i="1">
                          <a:latin typeface="Cambria Math" panose="02040503050406030204" pitchFamily="18" charset="0"/>
                        </a:rPr>
                        <m:t>= </m:t>
                      </m:r>
                      <m:d>
                        <m:dPr>
                          <m:begChr m:val="["/>
                          <m:endChr m:val="]"/>
                          <m:ctrlPr>
                            <a:rPr lang="en-US" sz="3429" i="1">
                              <a:latin typeface="Cambria Math" panose="02040503050406030204" pitchFamily="18" charset="0"/>
                            </a:rPr>
                          </m:ctrlPr>
                        </m:dPr>
                        <m:e>
                          <m:m>
                            <m:mPr>
                              <m:mcs>
                                <m:mc>
                                  <m:mcPr>
                                    <m:count m:val="1"/>
                                    <m:mcJc m:val="center"/>
                                  </m:mcPr>
                                </m:mc>
                              </m:mcs>
                              <m:ctrlPr>
                                <a:rPr lang="en-US" sz="3429" i="1">
                                  <a:latin typeface="Cambria Math" panose="02040503050406030204" pitchFamily="18" charset="0"/>
                                </a:rPr>
                              </m:ctrlPr>
                            </m:mPr>
                            <m:mr>
                              <m:e>
                                <m:sSub>
                                  <m:sSubPr>
                                    <m:ctrlPr>
                                      <a:rPr lang="en-US" sz="3429" i="1">
                                        <a:latin typeface="Cambria Math" panose="02040503050406030204" pitchFamily="18" charset="0"/>
                                      </a:rPr>
                                    </m:ctrlPr>
                                  </m:sSubPr>
                                  <m:e>
                                    <m:r>
                                      <m:rPr>
                                        <m:brk m:alnAt="7"/>
                                      </m:rPr>
                                      <a:rPr lang="en-US" sz="3429" i="1">
                                        <a:latin typeface="Cambria Math" panose="02040503050406030204" pitchFamily="18" charset="0"/>
                                      </a:rPr>
                                      <m:t>𝑃</m:t>
                                    </m:r>
                                  </m:e>
                                  <m:sub>
                                    <m:r>
                                      <m:rPr>
                                        <m:brk m:alnAt="7"/>
                                      </m:rPr>
                                      <a:rPr lang="en-US" sz="3429" i="1">
                                        <a:latin typeface="Cambria Math" panose="02040503050406030204" pitchFamily="18" charset="0"/>
                                      </a:rPr>
                                      <m:t>1</m:t>
                                    </m:r>
                                  </m:sub>
                                </m:sSub>
                              </m:e>
                            </m:mr>
                            <m:mr>
                              <m:e>
                                <m:sSub>
                                  <m:sSubPr>
                                    <m:ctrlPr>
                                      <a:rPr lang="en-US" sz="3429" i="1">
                                        <a:latin typeface="Cambria Math" panose="02040503050406030204" pitchFamily="18" charset="0"/>
                                      </a:rPr>
                                    </m:ctrlPr>
                                  </m:sSubPr>
                                  <m:e>
                                    <m:r>
                                      <a:rPr lang="en-US" sz="3429" i="1">
                                        <a:latin typeface="Cambria Math" panose="02040503050406030204" pitchFamily="18" charset="0"/>
                                      </a:rPr>
                                      <m:t>𝑃</m:t>
                                    </m:r>
                                  </m:e>
                                  <m:sub>
                                    <m:r>
                                      <a:rPr lang="en-US" sz="3429" i="1">
                                        <a:latin typeface="Cambria Math" panose="02040503050406030204" pitchFamily="18" charset="0"/>
                                      </a:rPr>
                                      <m:t>2</m:t>
                                    </m:r>
                                  </m:sub>
                                </m:sSub>
                              </m:e>
                            </m:mr>
                            <m:mr>
                              <m:e>
                                <m:sSub>
                                  <m:sSubPr>
                                    <m:ctrlPr>
                                      <a:rPr lang="en-US" sz="3429" i="1">
                                        <a:latin typeface="Cambria Math" panose="02040503050406030204" pitchFamily="18" charset="0"/>
                                      </a:rPr>
                                    </m:ctrlPr>
                                  </m:sSubPr>
                                  <m:e>
                                    <m:r>
                                      <a:rPr lang="en-US" sz="3429" i="1">
                                        <a:latin typeface="Cambria Math" panose="02040503050406030204" pitchFamily="18" charset="0"/>
                                      </a:rPr>
                                      <m:t>𝑃</m:t>
                                    </m:r>
                                  </m:e>
                                  <m:sub>
                                    <m:r>
                                      <a:rPr lang="en-US" sz="3429" i="1">
                                        <a:latin typeface="Cambria Math" panose="02040503050406030204" pitchFamily="18" charset="0"/>
                                      </a:rPr>
                                      <m:t>3</m:t>
                                    </m:r>
                                  </m:sub>
                                </m:sSub>
                              </m:e>
                            </m:mr>
                          </m:m>
                        </m:e>
                      </m:d>
                    </m:oMath>
                  </m:oMathPara>
                </a14:m>
                <a:endParaRPr lang="en-US" sz="3429" dirty="0"/>
              </a:p>
            </p:txBody>
          </p:sp>
        </mc:Choice>
        <mc:Fallback xmlns="">
          <p:sp>
            <p:nvSpPr>
              <p:cNvPr id="28" name="TextBox 27">
                <a:extLst>
                  <a:ext uri="{FF2B5EF4-FFF2-40B4-BE49-F238E27FC236}">
                    <a16:creationId xmlns:a16="http://schemas.microsoft.com/office/drawing/2014/main" id="{BA9305EC-997F-319E-1311-C7CB40384C51}"/>
                  </a:ext>
                </a:extLst>
              </p:cNvPr>
              <p:cNvSpPr txBox="1">
                <a:spLocks noRot="1" noChangeAspect="1" noMove="1" noResize="1" noEditPoints="1" noAdjustHandles="1" noChangeArrowheads="1" noChangeShapeType="1" noTextEdit="1"/>
              </p:cNvSpPr>
              <p:nvPr/>
            </p:nvSpPr>
            <p:spPr>
              <a:xfrm>
                <a:off x="13433324" y="6368926"/>
                <a:ext cx="3171714" cy="2643929"/>
              </a:xfrm>
              <a:prstGeom prst="rect">
                <a:avLst/>
              </a:prstGeom>
              <a:blipFill>
                <a:blip r:embed="rId11"/>
                <a:stretch>
                  <a:fillRect l="-5385" t="-32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9" name="TextBox 28">
                <a:extLst>
                  <a:ext uri="{FF2B5EF4-FFF2-40B4-BE49-F238E27FC236}">
                    <a16:creationId xmlns:a16="http://schemas.microsoft.com/office/drawing/2014/main" id="{005C7AF2-3A0B-3464-9755-86993DD6302E}"/>
                  </a:ext>
                </a:extLst>
              </p:cNvPr>
              <p:cNvSpPr txBox="1"/>
              <p:nvPr/>
            </p:nvSpPr>
            <p:spPr>
              <a:xfrm>
                <a:off x="13422094" y="9004826"/>
                <a:ext cx="3171714" cy="2556277"/>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Controls:</a:t>
                </a:r>
              </a:p>
              <a:p>
                <a:pPr/>
                <a14:m>
                  <m:oMathPara xmlns:m="http://schemas.openxmlformats.org/officeDocument/2006/math">
                    <m:oMathParaPr>
                      <m:jc m:val="centerGroup"/>
                    </m:oMathParaPr>
                    <m:oMath xmlns:m="http://schemas.openxmlformats.org/officeDocument/2006/math">
                      <m:r>
                        <a:rPr lang="en-US" sz="3429" i="1">
                          <a:latin typeface="Cambria Math" panose="02040503050406030204" pitchFamily="18" charset="0"/>
                        </a:rPr>
                        <m:t>𝑢</m:t>
                      </m:r>
                      <m:r>
                        <a:rPr lang="en-US" sz="3429" i="1">
                          <a:latin typeface="Cambria Math" panose="02040503050406030204" pitchFamily="18" charset="0"/>
                        </a:rPr>
                        <m:t> ∈</m:t>
                      </m:r>
                      <m:sSup>
                        <m:sSupPr>
                          <m:ctrlPr>
                            <a:rPr lang="en-US" sz="3429" i="1">
                              <a:latin typeface="Cambria Math" panose="02040503050406030204" pitchFamily="18" charset="0"/>
                              <a:ea typeface="Cambria Math" panose="02040503050406030204" pitchFamily="18" charset="0"/>
                            </a:rPr>
                          </m:ctrlPr>
                        </m:sSupPr>
                        <m:e>
                          <m:r>
                            <a:rPr lang="en-US" sz="3429" i="1">
                              <a:latin typeface="Cambria Math" panose="02040503050406030204" pitchFamily="18" charset="0"/>
                              <a:ea typeface="Cambria Math" panose="02040503050406030204" pitchFamily="18" charset="0"/>
                            </a:rPr>
                            <m:t>ℝ</m:t>
                          </m:r>
                        </m:e>
                        <m:sup>
                          <m:r>
                            <a:rPr lang="en-US" sz="3429" i="1">
                              <a:latin typeface="Cambria Math" panose="02040503050406030204" pitchFamily="18" charset="0"/>
                              <a:ea typeface="Cambria Math" panose="02040503050406030204" pitchFamily="18" charset="0"/>
                            </a:rPr>
                            <m:t>3 ×1</m:t>
                          </m:r>
                        </m:sup>
                      </m:sSup>
                    </m:oMath>
                  </m:oMathPara>
                </a14:m>
                <a:endParaRPr lang="en-US" sz="3429" dirty="0">
                  <a:ea typeface="Cambria Math" panose="02040503050406030204" pitchFamily="18" charset="0"/>
                </a:endParaRPr>
              </a:p>
              <a:p>
                <a:pPr/>
                <a14:m>
                  <m:oMathPara xmlns:m="http://schemas.openxmlformats.org/officeDocument/2006/math">
                    <m:oMathParaPr>
                      <m:jc m:val="centerGroup"/>
                    </m:oMathParaPr>
                    <m:oMath xmlns:m="http://schemas.openxmlformats.org/officeDocument/2006/math">
                      <m:r>
                        <a:rPr lang="en-US" sz="3429" i="1">
                          <a:latin typeface="Cambria Math" panose="02040503050406030204" pitchFamily="18" charset="0"/>
                        </a:rPr>
                        <m:t>𝑢</m:t>
                      </m:r>
                      <m:r>
                        <a:rPr lang="en-US" sz="3429" i="1">
                          <a:latin typeface="Cambria Math" panose="02040503050406030204" pitchFamily="18" charset="0"/>
                        </a:rPr>
                        <m:t>= </m:t>
                      </m:r>
                      <m:d>
                        <m:dPr>
                          <m:begChr m:val="["/>
                          <m:endChr m:val="]"/>
                          <m:ctrlPr>
                            <a:rPr lang="en-US" sz="3429" i="1">
                              <a:latin typeface="Cambria Math" panose="02040503050406030204" pitchFamily="18" charset="0"/>
                            </a:rPr>
                          </m:ctrlPr>
                        </m:dPr>
                        <m:e>
                          <m:m>
                            <m:mPr>
                              <m:mcs>
                                <m:mc>
                                  <m:mcPr>
                                    <m:count m:val="1"/>
                                    <m:mcJc m:val="center"/>
                                  </m:mcPr>
                                </m:mc>
                              </m:mcs>
                              <m:ctrlPr>
                                <a:rPr lang="en-US" sz="3429" i="1">
                                  <a:latin typeface="Cambria Math" panose="02040503050406030204" pitchFamily="18" charset="0"/>
                                </a:rPr>
                              </m:ctrlPr>
                            </m:mPr>
                            <m:mr>
                              <m:e>
                                <m:r>
                                  <a:rPr lang="en-US" sz="3429" i="1">
                                    <a:latin typeface="Cambria Math" panose="02040503050406030204" pitchFamily="18" charset="0"/>
                                  </a:rPr>
                                  <m:t>𝑥</m:t>
                                </m:r>
                              </m:e>
                            </m:mr>
                            <m:mr>
                              <m:e>
                                <m:r>
                                  <a:rPr lang="en-US" sz="3429" i="1">
                                    <a:latin typeface="Cambria Math" panose="02040503050406030204" pitchFamily="18" charset="0"/>
                                  </a:rPr>
                                  <m:t>𝑦</m:t>
                                </m:r>
                              </m:e>
                            </m:mr>
                            <m:mr>
                              <m:e>
                                <m:sSub>
                                  <m:sSubPr>
                                    <m:ctrlPr>
                                      <a:rPr lang="en-US" sz="3429" i="1">
                                        <a:latin typeface="Cambria Math" panose="02040503050406030204" pitchFamily="18" charset="0"/>
                                      </a:rPr>
                                    </m:ctrlPr>
                                  </m:sSubPr>
                                  <m:e>
                                    <m:r>
                                      <a:rPr lang="en-US" sz="3429" i="1">
                                        <a:latin typeface="Cambria Math" panose="02040503050406030204" pitchFamily="18" charset="0"/>
                                      </a:rPr>
                                      <m:t>𝑃</m:t>
                                    </m:r>
                                  </m:e>
                                  <m:sub>
                                    <m:r>
                                      <a:rPr lang="en-US" sz="3429" i="1">
                                        <a:latin typeface="Cambria Math" panose="02040503050406030204" pitchFamily="18" charset="0"/>
                                      </a:rPr>
                                      <m:t>𝑐</m:t>
                                    </m:r>
                                  </m:sub>
                                </m:sSub>
                              </m:e>
                            </m:mr>
                          </m:m>
                        </m:e>
                      </m:d>
                    </m:oMath>
                  </m:oMathPara>
                </a14:m>
                <a:endParaRPr lang="en-US" sz="3429" dirty="0"/>
              </a:p>
            </p:txBody>
          </p:sp>
        </mc:Choice>
        <mc:Fallback xmlns="">
          <p:sp>
            <p:nvSpPr>
              <p:cNvPr id="29" name="TextBox 28">
                <a:extLst>
                  <a:ext uri="{FF2B5EF4-FFF2-40B4-BE49-F238E27FC236}">
                    <a16:creationId xmlns:a16="http://schemas.microsoft.com/office/drawing/2014/main" id="{005C7AF2-3A0B-3464-9755-86993DD6302E}"/>
                  </a:ext>
                </a:extLst>
              </p:cNvPr>
              <p:cNvSpPr txBox="1">
                <a:spLocks noRot="1" noChangeAspect="1" noMove="1" noResize="1" noEditPoints="1" noAdjustHandles="1" noChangeArrowheads="1" noChangeShapeType="1" noTextEdit="1"/>
              </p:cNvSpPr>
              <p:nvPr/>
            </p:nvSpPr>
            <p:spPr>
              <a:xfrm>
                <a:off x="13422094" y="9004826"/>
                <a:ext cx="3171714" cy="2556277"/>
              </a:xfrm>
              <a:prstGeom prst="rect">
                <a:avLst/>
              </a:prstGeom>
              <a:blipFill>
                <a:blip r:embed="rId12"/>
                <a:stretch>
                  <a:fillRect l="-5385" t="-3333"/>
                </a:stretch>
              </a:blipFill>
            </p:spPr>
            <p:txBody>
              <a:bodyPr/>
              <a:lstStyle/>
              <a:p>
                <a:r>
                  <a:rPr lang="en-US">
                    <a:noFill/>
                  </a:rPr>
                  <a:t> </a:t>
                </a:r>
              </a:p>
            </p:txBody>
          </p:sp>
        </mc:Fallback>
      </mc:AlternateContent>
      <p:grpSp>
        <p:nvGrpSpPr>
          <p:cNvPr id="33" name="Group 32">
            <a:extLst>
              <a:ext uri="{FF2B5EF4-FFF2-40B4-BE49-F238E27FC236}">
                <a16:creationId xmlns:a16="http://schemas.microsoft.com/office/drawing/2014/main" id="{F98F291A-DBF0-0916-EFD9-A93321ABE7C1}"/>
              </a:ext>
            </a:extLst>
          </p:cNvPr>
          <p:cNvGrpSpPr/>
          <p:nvPr/>
        </p:nvGrpSpPr>
        <p:grpSpPr>
          <a:xfrm>
            <a:off x="16828687" y="7319523"/>
            <a:ext cx="2630150" cy="2664531"/>
            <a:chOff x="4289856" y="30401259"/>
            <a:chExt cx="3068598" cy="3108710"/>
          </a:xfrm>
        </p:grpSpPr>
        <p:grpSp>
          <p:nvGrpSpPr>
            <p:cNvPr id="63" name="Group 62">
              <a:extLst>
                <a:ext uri="{FF2B5EF4-FFF2-40B4-BE49-F238E27FC236}">
                  <a16:creationId xmlns:a16="http://schemas.microsoft.com/office/drawing/2014/main" id="{CE894AAA-B879-5385-C4F5-C52783E98104}"/>
                </a:ext>
              </a:extLst>
            </p:cNvPr>
            <p:cNvGrpSpPr/>
            <p:nvPr/>
          </p:nvGrpSpPr>
          <p:grpSpPr>
            <a:xfrm>
              <a:off x="4289856" y="30441371"/>
              <a:ext cx="3068598" cy="3068598"/>
              <a:chOff x="4289855" y="30441369"/>
              <a:chExt cx="4334241" cy="4334241"/>
            </a:xfrm>
          </p:grpSpPr>
          <p:sp>
            <p:nvSpPr>
              <p:cNvPr id="30" name="Oval 29">
                <a:extLst>
                  <a:ext uri="{FF2B5EF4-FFF2-40B4-BE49-F238E27FC236}">
                    <a16:creationId xmlns:a16="http://schemas.microsoft.com/office/drawing/2014/main" id="{D05F0A7C-04F3-E8F2-0480-EAE5D58EEC54}"/>
                  </a:ext>
                </a:extLst>
              </p:cNvPr>
              <p:cNvSpPr/>
              <p:nvPr/>
            </p:nvSpPr>
            <p:spPr>
              <a:xfrm>
                <a:off x="4289855" y="30441369"/>
                <a:ext cx="4334241" cy="4334241"/>
              </a:xfrm>
              <a:prstGeom prst="ellipse">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dirty="0"/>
              </a:p>
            </p:txBody>
          </p:sp>
          <p:grpSp>
            <p:nvGrpSpPr>
              <p:cNvPr id="40" name="Group 39">
                <a:extLst>
                  <a:ext uri="{FF2B5EF4-FFF2-40B4-BE49-F238E27FC236}">
                    <a16:creationId xmlns:a16="http://schemas.microsoft.com/office/drawing/2014/main" id="{A74B7670-3637-D40A-0145-5B3FBE1715BC}"/>
                  </a:ext>
                </a:extLst>
              </p:cNvPr>
              <p:cNvGrpSpPr/>
              <p:nvPr/>
            </p:nvGrpSpPr>
            <p:grpSpPr>
              <a:xfrm>
                <a:off x="5792289" y="30524167"/>
                <a:ext cx="1295400" cy="707659"/>
                <a:chOff x="5511800" y="30722277"/>
                <a:chExt cx="1927166" cy="707659"/>
              </a:xfrm>
            </p:grpSpPr>
            <p:cxnSp>
              <p:nvCxnSpPr>
                <p:cNvPr id="32" name="Straight Connector 31">
                  <a:extLst>
                    <a:ext uri="{FF2B5EF4-FFF2-40B4-BE49-F238E27FC236}">
                      <a16:creationId xmlns:a16="http://schemas.microsoft.com/office/drawing/2014/main" id="{0D6440A0-0D57-F493-4338-1A7AD03A3A34}"/>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1CFE36B9-5666-0225-2D01-FF019E255683}"/>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36" name="Straight Connector 35">
                  <a:extLst>
                    <a:ext uri="{FF2B5EF4-FFF2-40B4-BE49-F238E27FC236}">
                      <a16:creationId xmlns:a16="http://schemas.microsoft.com/office/drawing/2014/main" id="{63C7E47F-7E0D-D44E-699D-E0A2C50A5B61}"/>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41" name="Group 40">
                <a:extLst>
                  <a:ext uri="{FF2B5EF4-FFF2-40B4-BE49-F238E27FC236}">
                    <a16:creationId xmlns:a16="http://schemas.microsoft.com/office/drawing/2014/main" id="{CFE0645D-8E36-AE0E-8708-C548C9B9E92B}"/>
                  </a:ext>
                </a:extLst>
              </p:cNvPr>
              <p:cNvGrpSpPr/>
              <p:nvPr/>
            </p:nvGrpSpPr>
            <p:grpSpPr>
              <a:xfrm rot="7200000">
                <a:off x="7229396" y="33201558"/>
                <a:ext cx="1295400" cy="707659"/>
                <a:chOff x="5511800" y="30722277"/>
                <a:chExt cx="1927166" cy="707659"/>
              </a:xfrm>
            </p:grpSpPr>
            <p:cxnSp>
              <p:nvCxnSpPr>
                <p:cNvPr id="48" name="Straight Connector 47">
                  <a:extLst>
                    <a:ext uri="{FF2B5EF4-FFF2-40B4-BE49-F238E27FC236}">
                      <a16:creationId xmlns:a16="http://schemas.microsoft.com/office/drawing/2014/main" id="{F8FABC2F-A70E-DD18-C28F-BF2B8824C3E7}"/>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47BD0AF7-40D1-7134-2CD2-111014612947}"/>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8C12F262-6806-5FCD-1FD6-395C35C402F0}"/>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53" name="Group 52">
                <a:extLst>
                  <a:ext uri="{FF2B5EF4-FFF2-40B4-BE49-F238E27FC236}">
                    <a16:creationId xmlns:a16="http://schemas.microsoft.com/office/drawing/2014/main" id="{03925273-03D9-A34D-165E-266E4F894EEA}"/>
                  </a:ext>
                </a:extLst>
              </p:cNvPr>
              <p:cNvGrpSpPr/>
              <p:nvPr/>
            </p:nvGrpSpPr>
            <p:grpSpPr>
              <a:xfrm rot="14400000">
                <a:off x="4353556" y="33191598"/>
                <a:ext cx="1295400" cy="707659"/>
                <a:chOff x="5511800" y="30722277"/>
                <a:chExt cx="1927166" cy="707659"/>
              </a:xfrm>
            </p:grpSpPr>
            <p:cxnSp>
              <p:nvCxnSpPr>
                <p:cNvPr id="59" name="Straight Connector 58">
                  <a:extLst>
                    <a:ext uri="{FF2B5EF4-FFF2-40B4-BE49-F238E27FC236}">
                      <a16:creationId xmlns:a16="http://schemas.microsoft.com/office/drawing/2014/main" id="{CB616365-362A-60B1-4455-B50840EECD3E}"/>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136A37A8-56DD-38A6-A390-8DD8ED0CA095}"/>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24FAF072-BAEC-F2F3-539C-7425B43B794A}"/>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sp>
          <p:nvSpPr>
            <p:cNvPr id="65" name="Oval 64">
              <a:extLst>
                <a:ext uri="{FF2B5EF4-FFF2-40B4-BE49-F238E27FC236}">
                  <a16:creationId xmlns:a16="http://schemas.microsoft.com/office/drawing/2014/main" id="{0013F6BB-B059-E81F-9432-4D0AEED42724}"/>
                </a:ext>
              </a:extLst>
            </p:cNvPr>
            <p:cNvSpPr/>
            <p:nvPr/>
          </p:nvSpPr>
          <p:spPr>
            <a:xfrm>
              <a:off x="5096004" y="31234530"/>
              <a:ext cx="1447578" cy="1447578"/>
            </a:xfrm>
            <a:prstGeom prst="ellipse">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sp>
          <p:nvSpPr>
            <p:cNvPr id="66" name="TextBox 65">
              <a:extLst>
                <a:ext uri="{FF2B5EF4-FFF2-40B4-BE49-F238E27FC236}">
                  <a16:creationId xmlns:a16="http://schemas.microsoft.com/office/drawing/2014/main" id="{BEDD5CB2-2145-42FB-5BBC-C6A07C77BA63}"/>
                </a:ext>
              </a:extLst>
            </p:cNvPr>
            <p:cNvSpPr txBox="1"/>
            <p:nvPr/>
          </p:nvSpPr>
          <p:spPr>
            <a:xfrm>
              <a:off x="5524348" y="30401259"/>
              <a:ext cx="891400" cy="661761"/>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P</a:t>
              </a:r>
              <a:r>
                <a:rPr lang="en-US" sz="3086" baseline="-25000" dirty="0">
                  <a:latin typeface="Open Sans" panose="020B0606030504020204" pitchFamily="34" charset="0"/>
                  <a:ea typeface="Open Sans" panose="020B0606030504020204" pitchFamily="34" charset="0"/>
                  <a:cs typeface="Open Sans" panose="020B0606030504020204" pitchFamily="34" charset="0"/>
                </a:rPr>
                <a:t>1</a:t>
              </a:r>
              <a:endParaRPr lang="en-US" sz="3086" baseline="-25000" dirty="0"/>
            </a:p>
          </p:txBody>
        </p:sp>
        <p:sp>
          <p:nvSpPr>
            <p:cNvPr id="67" name="TextBox 66">
              <a:extLst>
                <a:ext uri="{FF2B5EF4-FFF2-40B4-BE49-F238E27FC236}">
                  <a16:creationId xmlns:a16="http://schemas.microsoft.com/office/drawing/2014/main" id="{FD7C1C93-BEEA-5B7A-8DEF-84547A17C341}"/>
                </a:ext>
              </a:extLst>
            </p:cNvPr>
            <p:cNvSpPr txBox="1"/>
            <p:nvPr/>
          </p:nvSpPr>
          <p:spPr>
            <a:xfrm>
              <a:off x="6544469" y="32301895"/>
              <a:ext cx="722126" cy="661761"/>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P</a:t>
              </a:r>
              <a:r>
                <a:rPr lang="en-US" sz="3086" baseline="-25000" dirty="0">
                  <a:latin typeface="Open Sans" panose="020B0606030504020204" pitchFamily="34" charset="0"/>
                  <a:ea typeface="Open Sans" panose="020B0606030504020204" pitchFamily="34" charset="0"/>
                  <a:cs typeface="Open Sans" panose="020B0606030504020204" pitchFamily="34" charset="0"/>
                </a:rPr>
                <a:t>2</a:t>
              </a:r>
              <a:endParaRPr lang="en-US" sz="3086" baseline="-25000" dirty="0"/>
            </a:p>
          </p:txBody>
        </p:sp>
        <p:sp>
          <p:nvSpPr>
            <p:cNvPr id="69" name="TextBox 68">
              <a:extLst>
                <a:ext uri="{FF2B5EF4-FFF2-40B4-BE49-F238E27FC236}">
                  <a16:creationId xmlns:a16="http://schemas.microsoft.com/office/drawing/2014/main" id="{96F6DD5F-9417-0B7A-FC63-1D018B81A1F2}"/>
                </a:ext>
              </a:extLst>
            </p:cNvPr>
            <p:cNvSpPr txBox="1"/>
            <p:nvPr/>
          </p:nvSpPr>
          <p:spPr>
            <a:xfrm>
              <a:off x="4444845" y="32245345"/>
              <a:ext cx="717043" cy="661761"/>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P</a:t>
              </a:r>
              <a:r>
                <a:rPr lang="en-US" sz="3086" baseline="-25000" dirty="0">
                  <a:latin typeface="Open Sans" panose="020B0606030504020204" pitchFamily="34" charset="0"/>
                  <a:ea typeface="Open Sans" panose="020B0606030504020204" pitchFamily="34" charset="0"/>
                  <a:cs typeface="Open Sans" panose="020B0606030504020204" pitchFamily="34" charset="0"/>
                </a:rPr>
                <a:t>3</a:t>
              </a:r>
              <a:endParaRPr lang="en-US" sz="3086" baseline="-25000" dirty="0"/>
            </a:p>
          </p:txBody>
        </p:sp>
        <p:cxnSp>
          <p:nvCxnSpPr>
            <p:cNvPr id="70" name="Straight Arrow Connector 69">
              <a:extLst>
                <a:ext uri="{FF2B5EF4-FFF2-40B4-BE49-F238E27FC236}">
                  <a16:creationId xmlns:a16="http://schemas.microsoft.com/office/drawing/2014/main" id="{E53A5D3F-2A50-5C0C-2314-2A3FC7941F86}"/>
                </a:ext>
              </a:extLst>
            </p:cNvPr>
            <p:cNvCxnSpPr>
              <a:cxnSpLocks/>
            </p:cNvCxnSpPr>
            <p:nvPr/>
          </p:nvCxnSpPr>
          <p:spPr>
            <a:xfrm>
              <a:off x="5802786" y="31975669"/>
              <a:ext cx="612962" cy="0"/>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72" name="Straight Arrow Connector 71">
              <a:extLst>
                <a:ext uri="{FF2B5EF4-FFF2-40B4-BE49-F238E27FC236}">
                  <a16:creationId xmlns:a16="http://schemas.microsoft.com/office/drawing/2014/main" id="{52BB75FB-0D5B-0BE3-1005-9FF716EC008F}"/>
                </a:ext>
              </a:extLst>
            </p:cNvPr>
            <p:cNvCxnSpPr>
              <a:cxnSpLocks/>
            </p:cNvCxnSpPr>
            <p:nvPr/>
          </p:nvCxnSpPr>
          <p:spPr>
            <a:xfrm flipV="1">
              <a:off x="5834370" y="31378575"/>
              <a:ext cx="0" cy="629733"/>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80" name="TextBox 79">
              <a:extLst>
                <a:ext uri="{FF2B5EF4-FFF2-40B4-BE49-F238E27FC236}">
                  <a16:creationId xmlns:a16="http://schemas.microsoft.com/office/drawing/2014/main" id="{62C0170E-9308-C7FB-DBAD-A2FBEDE15BCA}"/>
                </a:ext>
              </a:extLst>
            </p:cNvPr>
            <p:cNvSpPr txBox="1"/>
            <p:nvPr/>
          </p:nvSpPr>
          <p:spPr>
            <a:xfrm>
              <a:off x="6080227" y="31879688"/>
              <a:ext cx="355964" cy="661761"/>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x</a:t>
              </a:r>
              <a:endParaRPr lang="en-US" sz="3086" baseline="-25000" dirty="0"/>
            </a:p>
          </p:txBody>
        </p:sp>
        <p:sp>
          <p:nvSpPr>
            <p:cNvPr id="81" name="TextBox 80">
              <a:extLst>
                <a:ext uri="{FF2B5EF4-FFF2-40B4-BE49-F238E27FC236}">
                  <a16:creationId xmlns:a16="http://schemas.microsoft.com/office/drawing/2014/main" id="{EB26BCC0-76CA-53FB-EB9F-6C4F86B1E756}"/>
                </a:ext>
              </a:extLst>
            </p:cNvPr>
            <p:cNvSpPr txBox="1"/>
            <p:nvPr/>
          </p:nvSpPr>
          <p:spPr>
            <a:xfrm>
              <a:off x="5379071" y="31138306"/>
              <a:ext cx="715055" cy="661761"/>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y</a:t>
              </a:r>
              <a:endParaRPr lang="en-US" sz="3086" baseline="-25000" dirty="0"/>
            </a:p>
          </p:txBody>
        </p:sp>
      </p:grpSp>
      <p:sp>
        <p:nvSpPr>
          <p:cNvPr id="38" name="Oval 37">
            <a:extLst>
              <a:ext uri="{FF2B5EF4-FFF2-40B4-BE49-F238E27FC236}">
                <a16:creationId xmlns:a16="http://schemas.microsoft.com/office/drawing/2014/main" id="{F2D5F69A-58C3-5F06-7EF6-6AD3EF134FB9}"/>
              </a:ext>
            </a:extLst>
          </p:cNvPr>
          <p:cNvSpPr/>
          <p:nvPr/>
        </p:nvSpPr>
        <p:spPr>
          <a:xfrm>
            <a:off x="20551554" y="8050925"/>
            <a:ext cx="1240745" cy="1240745"/>
          </a:xfrm>
          <a:prstGeom prst="ellipse">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sp>
        <p:nvSpPr>
          <p:cNvPr id="79" name="Oval 78">
            <a:extLst>
              <a:ext uri="{FF2B5EF4-FFF2-40B4-BE49-F238E27FC236}">
                <a16:creationId xmlns:a16="http://schemas.microsoft.com/office/drawing/2014/main" id="{478905B6-B23C-BEFE-4C63-4BC58A7C034D}"/>
              </a:ext>
            </a:extLst>
          </p:cNvPr>
          <p:cNvSpPr/>
          <p:nvPr/>
        </p:nvSpPr>
        <p:spPr>
          <a:xfrm>
            <a:off x="20118051" y="7617689"/>
            <a:ext cx="2283653" cy="2283653"/>
          </a:xfrm>
          <a:prstGeom prst="ellipse">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dirty="0"/>
          </a:p>
        </p:txBody>
      </p:sp>
      <p:grpSp>
        <p:nvGrpSpPr>
          <p:cNvPr id="107" name="Group 106">
            <a:extLst>
              <a:ext uri="{FF2B5EF4-FFF2-40B4-BE49-F238E27FC236}">
                <a16:creationId xmlns:a16="http://schemas.microsoft.com/office/drawing/2014/main" id="{4D4457EA-6565-A31B-7B4A-78DD7FE69704}"/>
              </a:ext>
            </a:extLst>
          </p:cNvPr>
          <p:cNvGrpSpPr/>
          <p:nvPr/>
        </p:nvGrpSpPr>
        <p:grpSpPr>
          <a:xfrm rot="7200000">
            <a:off x="21610262" y="8980154"/>
            <a:ext cx="786089" cy="429429"/>
            <a:chOff x="5511800" y="30722277"/>
            <a:chExt cx="1927166" cy="707659"/>
          </a:xfrm>
        </p:grpSpPr>
        <p:cxnSp>
          <p:nvCxnSpPr>
            <p:cNvPr id="112" name="Straight Connector 111">
              <a:extLst>
                <a:ext uri="{FF2B5EF4-FFF2-40B4-BE49-F238E27FC236}">
                  <a16:creationId xmlns:a16="http://schemas.microsoft.com/office/drawing/2014/main" id="{9CCC66E2-B913-A787-194A-5E7FC3F2AAAC}"/>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3" name="Straight Connector 112">
              <a:extLst>
                <a:ext uri="{FF2B5EF4-FFF2-40B4-BE49-F238E27FC236}">
                  <a16:creationId xmlns:a16="http://schemas.microsoft.com/office/drawing/2014/main" id="{0D6F3E4F-C3E2-3B56-BE56-11F730197AE7}"/>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14" name="Straight Connector 113">
              <a:extLst>
                <a:ext uri="{FF2B5EF4-FFF2-40B4-BE49-F238E27FC236}">
                  <a16:creationId xmlns:a16="http://schemas.microsoft.com/office/drawing/2014/main" id="{48C7CED5-A68E-F3A4-46A9-D5252AFF5AB4}"/>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cxnSp>
        <p:nvCxnSpPr>
          <p:cNvPr id="74" name="Straight Arrow Connector 73">
            <a:extLst>
              <a:ext uri="{FF2B5EF4-FFF2-40B4-BE49-F238E27FC236}">
                <a16:creationId xmlns:a16="http://schemas.microsoft.com/office/drawing/2014/main" id="{F048DC6F-E05F-9E8C-36C7-F855BE58F89F}"/>
              </a:ext>
            </a:extLst>
          </p:cNvPr>
          <p:cNvCxnSpPr>
            <a:cxnSpLocks/>
          </p:cNvCxnSpPr>
          <p:nvPr/>
        </p:nvCxnSpPr>
        <p:spPr>
          <a:xfrm>
            <a:off x="21157352" y="8686166"/>
            <a:ext cx="525381" cy="0"/>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75" name="Straight Arrow Connector 74">
            <a:extLst>
              <a:ext uri="{FF2B5EF4-FFF2-40B4-BE49-F238E27FC236}">
                <a16:creationId xmlns:a16="http://schemas.microsoft.com/office/drawing/2014/main" id="{76858F20-FB28-F6C0-97BB-9B304A4A9162}"/>
              </a:ext>
            </a:extLst>
          </p:cNvPr>
          <p:cNvCxnSpPr>
            <a:cxnSpLocks/>
          </p:cNvCxnSpPr>
          <p:nvPr/>
        </p:nvCxnSpPr>
        <p:spPr>
          <a:xfrm flipV="1">
            <a:off x="21184419" y="8174386"/>
            <a:ext cx="0" cy="539756"/>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76" name="TextBox 75">
            <a:extLst>
              <a:ext uri="{FF2B5EF4-FFF2-40B4-BE49-F238E27FC236}">
                <a16:creationId xmlns:a16="http://schemas.microsoft.com/office/drawing/2014/main" id="{E0D26D16-4B3E-CC46-1652-570DFDD44739}"/>
              </a:ext>
            </a:extLst>
          </p:cNvPr>
          <p:cNvSpPr txBox="1"/>
          <p:nvPr/>
        </p:nvSpPr>
        <p:spPr>
          <a:xfrm>
            <a:off x="21395152" y="8603904"/>
            <a:ext cx="305103" cy="567207"/>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x</a:t>
            </a:r>
            <a:endParaRPr lang="en-US" sz="3086" baseline="-25000" dirty="0"/>
          </a:p>
        </p:txBody>
      </p:sp>
      <p:sp>
        <p:nvSpPr>
          <p:cNvPr id="78" name="TextBox 77">
            <a:extLst>
              <a:ext uri="{FF2B5EF4-FFF2-40B4-BE49-F238E27FC236}">
                <a16:creationId xmlns:a16="http://schemas.microsoft.com/office/drawing/2014/main" id="{A4222ADF-308A-241D-4F9B-9F89FF0BF67B}"/>
              </a:ext>
            </a:extLst>
          </p:cNvPr>
          <p:cNvSpPr txBox="1"/>
          <p:nvPr/>
        </p:nvSpPr>
        <p:spPr>
          <a:xfrm>
            <a:off x="20794174" y="7968453"/>
            <a:ext cx="612888" cy="567207"/>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y</a:t>
            </a:r>
            <a:endParaRPr lang="en-US" sz="3086" baseline="-25000" dirty="0"/>
          </a:p>
        </p:txBody>
      </p:sp>
      <p:sp>
        <p:nvSpPr>
          <p:cNvPr id="120" name="TextBox 119">
            <a:extLst>
              <a:ext uri="{FF2B5EF4-FFF2-40B4-BE49-F238E27FC236}">
                <a16:creationId xmlns:a16="http://schemas.microsoft.com/office/drawing/2014/main" id="{C90DCCEC-6E79-0C7B-45B0-EEE0F31B5AB9}"/>
              </a:ext>
            </a:extLst>
          </p:cNvPr>
          <p:cNvSpPr txBox="1"/>
          <p:nvPr/>
        </p:nvSpPr>
        <p:spPr>
          <a:xfrm>
            <a:off x="22587650" y="8418023"/>
            <a:ext cx="851567" cy="620042"/>
          </a:xfrm>
          <a:prstGeom prst="rect">
            <a:avLst/>
          </a:prstGeom>
          <a:noFill/>
        </p:spPr>
        <p:txBody>
          <a:bodyPr wrap="square" rtlCol="0">
            <a:spAutoFit/>
          </a:bodyPr>
          <a:lstStyle/>
          <a:p>
            <a:r>
              <a:rPr lang="en-US" sz="3429" dirty="0"/>
              <a:t>. . .</a:t>
            </a:r>
          </a:p>
        </p:txBody>
      </p:sp>
      <p:grpSp>
        <p:nvGrpSpPr>
          <p:cNvPr id="121" name="Group 120">
            <a:extLst>
              <a:ext uri="{FF2B5EF4-FFF2-40B4-BE49-F238E27FC236}">
                <a16:creationId xmlns:a16="http://schemas.microsoft.com/office/drawing/2014/main" id="{EEBCB049-B92E-53FF-EEB1-7979D4DFF359}"/>
              </a:ext>
            </a:extLst>
          </p:cNvPr>
          <p:cNvGrpSpPr/>
          <p:nvPr/>
        </p:nvGrpSpPr>
        <p:grpSpPr>
          <a:xfrm rot="14400000">
            <a:off x="23567515" y="8710997"/>
            <a:ext cx="786089" cy="429429"/>
            <a:chOff x="5511800" y="30722277"/>
            <a:chExt cx="1927166" cy="707659"/>
          </a:xfrm>
        </p:grpSpPr>
        <p:cxnSp>
          <p:nvCxnSpPr>
            <p:cNvPr id="122" name="Straight Connector 121">
              <a:extLst>
                <a:ext uri="{FF2B5EF4-FFF2-40B4-BE49-F238E27FC236}">
                  <a16:creationId xmlns:a16="http://schemas.microsoft.com/office/drawing/2014/main" id="{695CAC6A-219F-F0AF-108A-84D37FDC884A}"/>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3" name="Straight Connector 122">
              <a:extLst>
                <a:ext uri="{FF2B5EF4-FFF2-40B4-BE49-F238E27FC236}">
                  <a16:creationId xmlns:a16="http://schemas.microsoft.com/office/drawing/2014/main" id="{B952A434-7637-FA49-E60A-E6F32A702C33}"/>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4" name="Straight Connector 123">
              <a:extLst>
                <a:ext uri="{FF2B5EF4-FFF2-40B4-BE49-F238E27FC236}">
                  <a16:creationId xmlns:a16="http://schemas.microsoft.com/office/drawing/2014/main" id="{2B9D0CD8-FCB6-A4C7-D829-47D5DAD6759D}"/>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125" name="Group 124">
            <a:extLst>
              <a:ext uri="{FF2B5EF4-FFF2-40B4-BE49-F238E27FC236}">
                <a16:creationId xmlns:a16="http://schemas.microsoft.com/office/drawing/2014/main" id="{044221CC-C5F6-4283-3EEF-073C5FC52B39}"/>
              </a:ext>
            </a:extLst>
          </p:cNvPr>
          <p:cNvGrpSpPr/>
          <p:nvPr/>
        </p:nvGrpSpPr>
        <p:grpSpPr>
          <a:xfrm>
            <a:off x="24214642" y="7512393"/>
            <a:ext cx="786089" cy="429429"/>
            <a:chOff x="5511800" y="30722277"/>
            <a:chExt cx="1927166" cy="707659"/>
          </a:xfrm>
        </p:grpSpPr>
        <p:cxnSp>
          <p:nvCxnSpPr>
            <p:cNvPr id="126" name="Straight Connector 125">
              <a:extLst>
                <a:ext uri="{FF2B5EF4-FFF2-40B4-BE49-F238E27FC236}">
                  <a16:creationId xmlns:a16="http://schemas.microsoft.com/office/drawing/2014/main" id="{E0D1FF90-1F8F-0BB2-BC47-0B1989DC7C51}"/>
                </a:ext>
              </a:extLst>
            </p:cNvPr>
            <p:cNvCxnSpPr>
              <a:cxnSpLocks/>
            </p:cNvCxnSpPr>
            <p:nvPr/>
          </p:nvCxnSpPr>
          <p:spPr>
            <a:xfrm>
              <a:off x="5511800"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7" name="Straight Connector 126">
              <a:extLst>
                <a:ext uri="{FF2B5EF4-FFF2-40B4-BE49-F238E27FC236}">
                  <a16:creationId xmlns:a16="http://schemas.microsoft.com/office/drawing/2014/main" id="{985DC204-5151-CC7B-1E6A-6A38811A141A}"/>
                </a:ext>
              </a:extLst>
            </p:cNvPr>
            <p:cNvCxnSpPr>
              <a:cxnSpLocks/>
            </p:cNvCxnSpPr>
            <p:nvPr/>
          </p:nvCxnSpPr>
          <p:spPr>
            <a:xfrm flipH="1">
              <a:off x="7067948" y="30722277"/>
              <a:ext cx="371018" cy="7076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28" name="Straight Connector 127">
              <a:extLst>
                <a:ext uri="{FF2B5EF4-FFF2-40B4-BE49-F238E27FC236}">
                  <a16:creationId xmlns:a16="http://schemas.microsoft.com/office/drawing/2014/main" id="{748718D2-9F82-724A-3F7E-5AA5E7AF0D9C}"/>
                </a:ext>
              </a:extLst>
            </p:cNvPr>
            <p:cNvCxnSpPr>
              <a:cxnSpLocks/>
            </p:cNvCxnSpPr>
            <p:nvPr/>
          </p:nvCxnSpPr>
          <p:spPr>
            <a:xfrm>
              <a:off x="5882818" y="31429936"/>
              <a:ext cx="1185130" cy="0"/>
            </a:xfrm>
            <a:prstGeom prst="line">
              <a:avLst/>
            </a:prstGeom>
          </p:spPr>
          <p:style>
            <a:lnRef idx="2">
              <a:schemeClr val="accent1"/>
            </a:lnRef>
            <a:fillRef idx="0">
              <a:schemeClr val="accent1"/>
            </a:fillRef>
            <a:effectRef idx="1">
              <a:schemeClr val="accent1"/>
            </a:effectRef>
            <a:fontRef idx="minor">
              <a:schemeClr val="tx1"/>
            </a:fontRef>
          </p:style>
        </p:cxnSp>
      </p:grpSp>
      <p:sp>
        <p:nvSpPr>
          <p:cNvPr id="129" name="Oval 128">
            <a:extLst>
              <a:ext uri="{FF2B5EF4-FFF2-40B4-BE49-F238E27FC236}">
                <a16:creationId xmlns:a16="http://schemas.microsoft.com/office/drawing/2014/main" id="{F7673DB5-2928-8143-E131-0226CC643E3F}"/>
              </a:ext>
            </a:extLst>
          </p:cNvPr>
          <p:cNvSpPr/>
          <p:nvPr/>
        </p:nvSpPr>
        <p:spPr>
          <a:xfrm>
            <a:off x="23924218" y="8050926"/>
            <a:ext cx="1240745" cy="1240745"/>
          </a:xfrm>
          <a:prstGeom prst="ellipse">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sp>
        <p:nvSpPr>
          <p:cNvPr id="130" name="Oval 129">
            <a:extLst>
              <a:ext uri="{FF2B5EF4-FFF2-40B4-BE49-F238E27FC236}">
                <a16:creationId xmlns:a16="http://schemas.microsoft.com/office/drawing/2014/main" id="{191A5658-0A19-3D95-EAAF-9DA643C824CF}"/>
              </a:ext>
            </a:extLst>
          </p:cNvPr>
          <p:cNvSpPr/>
          <p:nvPr/>
        </p:nvSpPr>
        <p:spPr>
          <a:xfrm>
            <a:off x="23547603" y="7430315"/>
            <a:ext cx="2120175" cy="2120175"/>
          </a:xfrm>
          <a:prstGeom prst="ellipse">
            <a:avLst/>
          </a:prstGeom>
          <a:noFill/>
          <a:ln w="571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dirty="0"/>
          </a:p>
        </p:txBody>
      </p:sp>
      <p:cxnSp>
        <p:nvCxnSpPr>
          <p:cNvPr id="135" name="Straight Arrow Connector 134">
            <a:extLst>
              <a:ext uri="{FF2B5EF4-FFF2-40B4-BE49-F238E27FC236}">
                <a16:creationId xmlns:a16="http://schemas.microsoft.com/office/drawing/2014/main" id="{BF61F333-CC1E-592B-D680-B67258B7AA73}"/>
              </a:ext>
            </a:extLst>
          </p:cNvPr>
          <p:cNvCxnSpPr>
            <a:cxnSpLocks/>
          </p:cNvCxnSpPr>
          <p:nvPr/>
        </p:nvCxnSpPr>
        <p:spPr>
          <a:xfrm>
            <a:off x="24530017" y="8686166"/>
            <a:ext cx="525381" cy="0"/>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36" name="Straight Arrow Connector 135">
            <a:extLst>
              <a:ext uri="{FF2B5EF4-FFF2-40B4-BE49-F238E27FC236}">
                <a16:creationId xmlns:a16="http://schemas.microsoft.com/office/drawing/2014/main" id="{0887BB7C-5A8F-A6CE-AC81-58A5F038FACE}"/>
              </a:ext>
            </a:extLst>
          </p:cNvPr>
          <p:cNvCxnSpPr>
            <a:cxnSpLocks/>
          </p:cNvCxnSpPr>
          <p:nvPr/>
        </p:nvCxnSpPr>
        <p:spPr>
          <a:xfrm flipV="1">
            <a:off x="24557083" y="8174387"/>
            <a:ext cx="0" cy="539756"/>
          </a:xfrm>
          <a:prstGeom prst="straightConnector1">
            <a:avLst/>
          </a:prstGeom>
          <a:ln w="76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137" name="TextBox 136">
            <a:extLst>
              <a:ext uri="{FF2B5EF4-FFF2-40B4-BE49-F238E27FC236}">
                <a16:creationId xmlns:a16="http://schemas.microsoft.com/office/drawing/2014/main" id="{39074577-BDD5-B599-0BAE-8FA8A7BB1BFF}"/>
              </a:ext>
            </a:extLst>
          </p:cNvPr>
          <p:cNvSpPr txBox="1"/>
          <p:nvPr/>
        </p:nvSpPr>
        <p:spPr>
          <a:xfrm>
            <a:off x="24767817" y="8603904"/>
            <a:ext cx="305103" cy="567207"/>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x</a:t>
            </a:r>
            <a:endParaRPr lang="en-US" sz="3086" baseline="-25000" dirty="0"/>
          </a:p>
        </p:txBody>
      </p:sp>
      <p:sp>
        <p:nvSpPr>
          <p:cNvPr id="138" name="TextBox 137">
            <a:extLst>
              <a:ext uri="{FF2B5EF4-FFF2-40B4-BE49-F238E27FC236}">
                <a16:creationId xmlns:a16="http://schemas.microsoft.com/office/drawing/2014/main" id="{65790B5F-A947-39F9-2D1B-04EF0F018CEB}"/>
              </a:ext>
            </a:extLst>
          </p:cNvPr>
          <p:cNvSpPr txBox="1"/>
          <p:nvPr/>
        </p:nvSpPr>
        <p:spPr>
          <a:xfrm>
            <a:off x="24166839" y="7968454"/>
            <a:ext cx="612888" cy="567207"/>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y</a:t>
            </a:r>
            <a:endParaRPr lang="en-US" sz="3086" baseline="-25000" dirty="0"/>
          </a:p>
        </p:txBody>
      </p:sp>
      <p:sp>
        <p:nvSpPr>
          <p:cNvPr id="139" name="TextBox 138">
            <a:extLst>
              <a:ext uri="{FF2B5EF4-FFF2-40B4-BE49-F238E27FC236}">
                <a16:creationId xmlns:a16="http://schemas.microsoft.com/office/drawing/2014/main" id="{8827D90A-26E8-3BEF-F895-CB32FF7E7D81}"/>
              </a:ext>
            </a:extLst>
          </p:cNvPr>
          <p:cNvSpPr txBox="1"/>
          <p:nvPr/>
        </p:nvSpPr>
        <p:spPr>
          <a:xfrm>
            <a:off x="17757190" y="6362441"/>
            <a:ext cx="7409479" cy="620042"/>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Random step changes in controls</a:t>
            </a:r>
            <a:endParaRPr lang="en-US" sz="3429" dirty="0"/>
          </a:p>
        </p:txBody>
      </p:sp>
      <p:sp>
        <p:nvSpPr>
          <p:cNvPr id="140" name="TextBox 139">
            <a:extLst>
              <a:ext uri="{FF2B5EF4-FFF2-40B4-BE49-F238E27FC236}">
                <a16:creationId xmlns:a16="http://schemas.microsoft.com/office/drawing/2014/main" id="{306795F5-7922-3CFB-EE73-21C2984ADCAC}"/>
              </a:ext>
            </a:extLst>
          </p:cNvPr>
          <p:cNvSpPr txBox="1"/>
          <p:nvPr/>
        </p:nvSpPr>
        <p:spPr>
          <a:xfrm>
            <a:off x="17968524" y="10329687"/>
            <a:ext cx="351117" cy="620042"/>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1</a:t>
            </a:r>
            <a:endParaRPr lang="en-US" sz="3429" dirty="0"/>
          </a:p>
        </p:txBody>
      </p:sp>
      <p:sp>
        <p:nvSpPr>
          <p:cNvPr id="141" name="TextBox 140">
            <a:extLst>
              <a:ext uri="{FF2B5EF4-FFF2-40B4-BE49-F238E27FC236}">
                <a16:creationId xmlns:a16="http://schemas.microsoft.com/office/drawing/2014/main" id="{FCF57F3B-2EF9-4422-1E10-CCD7FD85DEC8}"/>
              </a:ext>
            </a:extLst>
          </p:cNvPr>
          <p:cNvSpPr txBox="1"/>
          <p:nvPr/>
        </p:nvSpPr>
        <p:spPr>
          <a:xfrm>
            <a:off x="20925061" y="10329687"/>
            <a:ext cx="351117" cy="620042"/>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2</a:t>
            </a:r>
            <a:endParaRPr lang="en-US" sz="3429" dirty="0"/>
          </a:p>
        </p:txBody>
      </p:sp>
      <p:sp>
        <p:nvSpPr>
          <p:cNvPr id="142" name="TextBox 141">
            <a:extLst>
              <a:ext uri="{FF2B5EF4-FFF2-40B4-BE49-F238E27FC236}">
                <a16:creationId xmlns:a16="http://schemas.microsoft.com/office/drawing/2014/main" id="{C37DCB69-7354-5F45-0C1B-3ED237E5A53C}"/>
              </a:ext>
            </a:extLst>
          </p:cNvPr>
          <p:cNvSpPr txBox="1"/>
          <p:nvPr/>
        </p:nvSpPr>
        <p:spPr>
          <a:xfrm>
            <a:off x="24381526" y="10329687"/>
            <a:ext cx="351117" cy="620042"/>
          </a:xfrm>
          <a:prstGeom prst="rect">
            <a:avLst/>
          </a:prstGeom>
          <a:noFill/>
        </p:spPr>
        <p:txBody>
          <a:bodyPr wrap="square" rtlCol="0">
            <a:spAutoFit/>
          </a:bodyPr>
          <a:lstStyle/>
          <a:p>
            <a:r>
              <a:rPr lang="en-US" sz="3429" dirty="0">
                <a:latin typeface="Open Sans" panose="020B0606030504020204" pitchFamily="34" charset="0"/>
                <a:ea typeface="Open Sans" panose="020B0606030504020204" pitchFamily="34" charset="0"/>
                <a:cs typeface="Open Sans" panose="020B0606030504020204" pitchFamily="34" charset="0"/>
              </a:rPr>
              <a:t>N</a:t>
            </a:r>
            <a:endParaRPr lang="en-US" sz="3429" dirty="0"/>
          </a:p>
        </p:txBody>
      </p:sp>
      <p:sp>
        <p:nvSpPr>
          <p:cNvPr id="143" name="TextBox 142">
            <a:extLst>
              <a:ext uri="{FF2B5EF4-FFF2-40B4-BE49-F238E27FC236}">
                <a16:creationId xmlns:a16="http://schemas.microsoft.com/office/drawing/2014/main" id="{43905F15-4B21-3D5B-35AC-0058814142BC}"/>
              </a:ext>
            </a:extLst>
          </p:cNvPr>
          <p:cNvSpPr txBox="1"/>
          <p:nvPr/>
        </p:nvSpPr>
        <p:spPr>
          <a:xfrm>
            <a:off x="16029121" y="7056087"/>
            <a:ext cx="3982485" cy="567207"/>
          </a:xfrm>
          <a:prstGeom prst="rect">
            <a:avLst/>
          </a:prstGeom>
          <a:noFill/>
        </p:spPr>
        <p:txBody>
          <a:bodyPr wrap="square" rtlCol="0">
            <a:spAutoFit/>
          </a:bodyPr>
          <a:lstStyle/>
          <a:p>
            <a:r>
              <a:rPr lang="en-US" sz="3086" dirty="0">
                <a:latin typeface="Open Sans" panose="020B0606030504020204" pitchFamily="34" charset="0"/>
                <a:ea typeface="Open Sans" panose="020B0606030504020204" pitchFamily="34" charset="0"/>
                <a:cs typeface="Open Sans" panose="020B0606030504020204" pitchFamily="34" charset="0"/>
              </a:rPr>
              <a:t>object</a:t>
            </a:r>
            <a:endParaRPr lang="en-US" sz="3086" baseline="-25000" dirty="0"/>
          </a:p>
        </p:txBody>
      </p:sp>
      <mc:AlternateContent xmlns:mc="http://schemas.openxmlformats.org/markup-compatibility/2006" xmlns:a14="http://schemas.microsoft.com/office/drawing/2010/main">
        <mc:Choice Requires="a14">
          <p:sp>
            <p:nvSpPr>
              <p:cNvPr id="144" name="TextBox 143">
                <a:extLst>
                  <a:ext uri="{FF2B5EF4-FFF2-40B4-BE49-F238E27FC236}">
                    <a16:creationId xmlns:a16="http://schemas.microsoft.com/office/drawing/2014/main" id="{ED7F3C95-B152-F2FF-1EC2-1EAF6944E336}"/>
                  </a:ext>
                </a:extLst>
              </p:cNvPr>
              <p:cNvSpPr txBox="1"/>
              <p:nvPr/>
            </p:nvSpPr>
            <p:spPr>
              <a:xfrm>
                <a:off x="16029116" y="9889223"/>
                <a:ext cx="1864830" cy="659155"/>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3771" i="1" baseline="-25000">
                              <a:latin typeface="Cambria Math" panose="02040503050406030204" pitchFamily="18" charset="0"/>
                            </a:rPr>
                          </m:ctrlPr>
                        </m:sSubPr>
                        <m:e>
                          <m:r>
                            <a:rPr lang="en-US" sz="3771" i="1" baseline="-25000">
                              <a:latin typeface="Cambria Math" panose="02040503050406030204" pitchFamily="18" charset="0"/>
                            </a:rPr>
                            <m:t>𝑃</m:t>
                          </m:r>
                        </m:e>
                        <m:sub>
                          <m:r>
                            <a:rPr lang="en-US" sz="3771" i="1" baseline="-25000">
                              <a:latin typeface="Cambria Math" panose="02040503050406030204" pitchFamily="18" charset="0"/>
                            </a:rPr>
                            <m:t>𝑐</m:t>
                          </m:r>
                        </m:sub>
                      </m:sSub>
                    </m:oMath>
                  </m:oMathPara>
                </a14:m>
                <a:endParaRPr lang="en-US" sz="3771" baseline="-25000" dirty="0"/>
              </a:p>
            </p:txBody>
          </p:sp>
        </mc:Choice>
        <mc:Fallback xmlns="">
          <p:sp>
            <p:nvSpPr>
              <p:cNvPr id="144" name="TextBox 143">
                <a:extLst>
                  <a:ext uri="{FF2B5EF4-FFF2-40B4-BE49-F238E27FC236}">
                    <a16:creationId xmlns:a16="http://schemas.microsoft.com/office/drawing/2014/main" id="{ED7F3C95-B152-F2FF-1EC2-1EAF6944E336}"/>
                  </a:ext>
                </a:extLst>
              </p:cNvPr>
              <p:cNvSpPr txBox="1">
                <a:spLocks noRot="1" noChangeAspect="1" noMove="1" noResize="1" noEditPoints="1" noAdjustHandles="1" noChangeArrowheads="1" noChangeShapeType="1" noTextEdit="1"/>
              </p:cNvSpPr>
              <p:nvPr/>
            </p:nvSpPr>
            <p:spPr>
              <a:xfrm>
                <a:off x="16029116" y="9889223"/>
                <a:ext cx="1864830" cy="659155"/>
              </a:xfrm>
              <a:prstGeom prst="rect">
                <a:avLst/>
              </a:prstGeom>
              <a:blipFill>
                <a:blip r:embed="rId13"/>
                <a:stretch>
                  <a:fillRect b="-27778"/>
                </a:stretch>
              </a:blipFill>
            </p:spPr>
            <p:txBody>
              <a:bodyPr/>
              <a:lstStyle/>
              <a:p>
                <a:r>
                  <a:rPr lang="en-US">
                    <a:noFill/>
                  </a:rPr>
                  <a:t> </a:t>
                </a:r>
              </a:p>
            </p:txBody>
          </p:sp>
        </mc:Fallback>
      </mc:AlternateContent>
      <p:sp>
        <p:nvSpPr>
          <p:cNvPr id="146" name="Freeform: Shape 145">
            <a:extLst>
              <a:ext uri="{FF2B5EF4-FFF2-40B4-BE49-F238E27FC236}">
                <a16:creationId xmlns:a16="http://schemas.microsoft.com/office/drawing/2014/main" id="{D1ADA4AA-5AC1-71EB-6EA1-16C398485472}"/>
              </a:ext>
            </a:extLst>
          </p:cNvPr>
          <p:cNvSpPr/>
          <p:nvPr/>
        </p:nvSpPr>
        <p:spPr>
          <a:xfrm>
            <a:off x="17176082" y="9781994"/>
            <a:ext cx="185491" cy="727856"/>
          </a:xfrm>
          <a:custGeom>
            <a:avLst/>
            <a:gdLst>
              <a:gd name="connsiteX0" fmla="*/ 0 w 216413"/>
              <a:gd name="connsiteY0" fmla="*/ 802489 h 802489"/>
              <a:gd name="connsiteX1" fmla="*/ 200025 w 216413"/>
              <a:gd name="connsiteY1" fmla="*/ 488164 h 802489"/>
              <a:gd name="connsiteX2" fmla="*/ 66675 w 216413"/>
              <a:gd name="connsiteY2" fmla="*/ 135739 h 802489"/>
              <a:gd name="connsiteX3" fmla="*/ 200025 w 216413"/>
              <a:gd name="connsiteY3" fmla="*/ 11914 h 802489"/>
              <a:gd name="connsiteX4" fmla="*/ 209550 w 216413"/>
              <a:gd name="connsiteY4" fmla="*/ 11914 h 802489"/>
              <a:gd name="connsiteX0" fmla="*/ 0 w 216413"/>
              <a:gd name="connsiteY0" fmla="*/ 849190 h 849190"/>
              <a:gd name="connsiteX1" fmla="*/ 200025 w 216413"/>
              <a:gd name="connsiteY1" fmla="*/ 534865 h 849190"/>
              <a:gd name="connsiteX2" fmla="*/ 66675 w 216413"/>
              <a:gd name="connsiteY2" fmla="*/ 182440 h 849190"/>
              <a:gd name="connsiteX3" fmla="*/ 200025 w 216413"/>
              <a:gd name="connsiteY3" fmla="*/ 58615 h 849190"/>
              <a:gd name="connsiteX4" fmla="*/ 209550 w 216413"/>
              <a:gd name="connsiteY4" fmla="*/ 1465 h 849190"/>
              <a:gd name="connsiteX0" fmla="*/ 0 w 216413"/>
              <a:gd name="connsiteY0" fmla="*/ 849190 h 849190"/>
              <a:gd name="connsiteX1" fmla="*/ 200025 w 216413"/>
              <a:gd name="connsiteY1" fmla="*/ 534865 h 849190"/>
              <a:gd name="connsiteX2" fmla="*/ 0 w 216413"/>
              <a:gd name="connsiteY2" fmla="*/ 277690 h 849190"/>
              <a:gd name="connsiteX3" fmla="*/ 200025 w 216413"/>
              <a:gd name="connsiteY3" fmla="*/ 58615 h 849190"/>
              <a:gd name="connsiteX4" fmla="*/ 209550 w 216413"/>
              <a:gd name="connsiteY4" fmla="*/ 1465 h 849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413" h="849190">
                <a:moveTo>
                  <a:pt x="0" y="849190"/>
                </a:moveTo>
                <a:cubicBezTo>
                  <a:pt x="94456" y="747590"/>
                  <a:pt x="200025" y="630115"/>
                  <a:pt x="200025" y="534865"/>
                </a:cubicBezTo>
                <a:cubicBezTo>
                  <a:pt x="200025" y="439615"/>
                  <a:pt x="0" y="357065"/>
                  <a:pt x="0" y="277690"/>
                </a:cubicBezTo>
                <a:cubicBezTo>
                  <a:pt x="0" y="198315"/>
                  <a:pt x="200025" y="58615"/>
                  <a:pt x="200025" y="58615"/>
                </a:cubicBezTo>
                <a:cubicBezTo>
                  <a:pt x="223837" y="37978"/>
                  <a:pt x="216693" y="-8854"/>
                  <a:pt x="209550" y="1465"/>
                </a:cubicBezTo>
              </a:path>
            </a:pathLst>
          </a:custGeom>
          <a:noFill/>
          <a:ln w="50800">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dirty="0"/>
          </a:p>
        </p:txBody>
      </p:sp>
      <p:sp>
        <p:nvSpPr>
          <p:cNvPr id="149" name="Freeform: Shape 148">
            <a:extLst>
              <a:ext uri="{FF2B5EF4-FFF2-40B4-BE49-F238E27FC236}">
                <a16:creationId xmlns:a16="http://schemas.microsoft.com/office/drawing/2014/main" id="{4E0F3B22-5359-ED88-0C72-3F19616AA027}"/>
              </a:ext>
            </a:extLst>
          </p:cNvPr>
          <p:cNvSpPr/>
          <p:nvPr/>
        </p:nvSpPr>
        <p:spPr>
          <a:xfrm>
            <a:off x="16316153" y="7548821"/>
            <a:ext cx="1278359" cy="758868"/>
          </a:xfrm>
          <a:custGeom>
            <a:avLst/>
            <a:gdLst>
              <a:gd name="connsiteX0" fmla="*/ 54469 w 1491462"/>
              <a:gd name="connsiteY0" fmla="*/ 0 h 885372"/>
              <a:gd name="connsiteX1" fmla="*/ 54469 w 1491462"/>
              <a:gd name="connsiteY1" fmla="*/ 246743 h 885372"/>
              <a:gd name="connsiteX2" fmla="*/ 620526 w 1491462"/>
              <a:gd name="connsiteY2" fmla="*/ 449943 h 885372"/>
              <a:gd name="connsiteX3" fmla="*/ 1375269 w 1491462"/>
              <a:gd name="connsiteY3" fmla="*/ 812800 h 885372"/>
              <a:gd name="connsiteX4" fmla="*/ 1476869 w 1491462"/>
              <a:gd name="connsiteY4" fmla="*/ 885372 h 885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1462" h="885372">
                <a:moveTo>
                  <a:pt x="54469" y="0"/>
                </a:moveTo>
                <a:cubicBezTo>
                  <a:pt x="7297" y="85876"/>
                  <a:pt x="-39874" y="171753"/>
                  <a:pt x="54469" y="246743"/>
                </a:cubicBezTo>
                <a:cubicBezTo>
                  <a:pt x="148812" y="321733"/>
                  <a:pt x="400393" y="355600"/>
                  <a:pt x="620526" y="449943"/>
                </a:cubicBezTo>
                <a:cubicBezTo>
                  <a:pt x="840659" y="544286"/>
                  <a:pt x="1232545" y="740228"/>
                  <a:pt x="1375269" y="812800"/>
                </a:cubicBezTo>
                <a:cubicBezTo>
                  <a:pt x="1517993" y="885372"/>
                  <a:pt x="1497431" y="885372"/>
                  <a:pt x="1476869" y="885372"/>
                </a:cubicBezTo>
              </a:path>
            </a:pathLst>
          </a:custGeom>
          <a:noFill/>
          <a:ln w="50800">
            <a:headEnd type="none" w="med" len="med"/>
            <a:tailEnd type="triangle" w="med" len="me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212"/>
          </a:p>
        </p:txBody>
      </p:sp>
      <p:sp>
        <p:nvSpPr>
          <p:cNvPr id="150" name="TextBox 149">
            <a:extLst>
              <a:ext uri="{FF2B5EF4-FFF2-40B4-BE49-F238E27FC236}">
                <a16:creationId xmlns:a16="http://schemas.microsoft.com/office/drawing/2014/main" id="{6610A195-5A81-E924-7BA5-9617A7408941}"/>
              </a:ext>
            </a:extLst>
          </p:cNvPr>
          <p:cNvSpPr txBox="1"/>
          <p:nvPr/>
        </p:nvSpPr>
        <p:spPr>
          <a:xfrm>
            <a:off x="18600" y="23477747"/>
            <a:ext cx="12980839" cy="3258584"/>
          </a:xfrm>
          <a:prstGeom prst="rect">
            <a:avLst/>
          </a:prstGeom>
          <a:noFill/>
        </p:spPr>
        <p:txBody>
          <a:bodyPr wrap="square">
            <a:spAutoFit/>
          </a:bodyPr>
          <a:lstStyle/>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Soft graspers exhibit behaviors that are hard to analytically model e.g. non-linear material properties, hysteresis, deformable contact etc.</a:t>
            </a:r>
            <a:b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br>
            <a:endPar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We use a data-driven approach to get the dynamics of the grasper so we can apply optimal control techniques.</a:t>
            </a:r>
          </a:p>
        </p:txBody>
      </p:sp>
      <p:sp>
        <p:nvSpPr>
          <p:cNvPr id="151" name="TextBox 150">
            <a:extLst>
              <a:ext uri="{FF2B5EF4-FFF2-40B4-BE49-F238E27FC236}">
                <a16:creationId xmlns:a16="http://schemas.microsoft.com/office/drawing/2014/main" id="{90683BAD-30CA-8190-728A-79281D15714C}"/>
              </a:ext>
            </a:extLst>
          </p:cNvPr>
          <p:cNvSpPr txBox="1"/>
          <p:nvPr/>
        </p:nvSpPr>
        <p:spPr>
          <a:xfrm>
            <a:off x="2081017" y="27601572"/>
            <a:ext cx="2863371" cy="1055417"/>
          </a:xfrm>
          <a:prstGeom prst="rect">
            <a:avLst/>
          </a:prstGeom>
          <a:noFill/>
          <a:ln>
            <a:solidFill>
              <a:schemeClr val="tx1"/>
            </a:solidFill>
          </a:ln>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Experimental Data</a:t>
            </a:r>
          </a:p>
        </p:txBody>
      </p:sp>
      <mc:AlternateContent xmlns:mc="http://schemas.openxmlformats.org/markup-compatibility/2006" xmlns:a14="http://schemas.microsoft.com/office/drawing/2010/main">
        <mc:Choice Requires="a14">
          <p:sp>
            <p:nvSpPr>
              <p:cNvPr id="154" name="TextBox 153">
                <a:extLst>
                  <a:ext uri="{FF2B5EF4-FFF2-40B4-BE49-F238E27FC236}">
                    <a16:creationId xmlns:a16="http://schemas.microsoft.com/office/drawing/2014/main" id="{76DDE657-1F76-0D29-38AA-19063EE61791}"/>
                  </a:ext>
                </a:extLst>
              </p:cNvPr>
              <p:cNvSpPr txBox="1"/>
              <p:nvPr/>
            </p:nvSpPr>
            <p:spPr>
              <a:xfrm>
                <a:off x="7370010" y="27073966"/>
                <a:ext cx="4236870" cy="2110834"/>
              </a:xfrm>
              <a:prstGeom prst="rect">
                <a:avLst/>
              </a:prstGeom>
              <a:noFill/>
              <a:ln>
                <a:solidFill>
                  <a:schemeClr val="tx1"/>
                </a:solidFill>
              </a:ln>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Fit dynamics</a:t>
                </a:r>
                <a:br>
                  <a:rPr lang="en-US" sz="3429" dirty="0">
                    <a:latin typeface="Open Sans Light" panose="020B0306030504020204" pitchFamily="34" charset="0"/>
                    <a:ea typeface="Open Sans Light" panose="020B0306030504020204" pitchFamily="34" charset="0"/>
                    <a:cs typeface="Open Sans Light" panose="020B0306030504020204" pitchFamily="34" charset="0"/>
                  </a:rPr>
                </a:br>
                <a14:m>
                  <m:oMathPara xmlns:m="http://schemas.openxmlformats.org/officeDocument/2006/math">
                    <m:oMathParaPr>
                      <m:jc m:val="centerGroup"/>
                    </m:oMathParaPr>
                    <m:oMath xmlns:m="http://schemas.openxmlformats.org/officeDocument/2006/math">
                      <m:acc>
                        <m:accPr>
                          <m:chr m:val="̇"/>
                          <m:ctrlPr>
                            <a:rPr lang="en-US" sz="3429" i="1">
                              <a:latin typeface="Cambria Math" panose="02040503050406030204" pitchFamily="18" charset="0"/>
                              <a:ea typeface="Open Sans Light" panose="020B0306030504020204" pitchFamily="34" charset="0"/>
                              <a:cs typeface="Open Sans Light" panose="020B0306030504020204" pitchFamily="34" charset="0"/>
                            </a:rPr>
                          </m:ctrlPr>
                        </m:accPr>
                        <m:e>
                          <m:r>
                            <a:rPr lang="en-US" sz="3429" i="1">
                              <a:latin typeface="Cambria Math" panose="02040503050406030204" pitchFamily="18" charset="0"/>
                              <a:ea typeface="Open Sans Light" panose="020B0306030504020204" pitchFamily="34" charset="0"/>
                              <a:cs typeface="Open Sans Light" panose="020B0306030504020204" pitchFamily="34" charset="0"/>
                            </a:rPr>
                            <m:t>𝑧</m:t>
                          </m:r>
                        </m:e>
                      </m:acc>
                      <m:r>
                        <a:rPr lang="en-US" sz="3429" i="1" dirty="0">
                          <a:latin typeface="Cambria Math" panose="02040503050406030204" pitchFamily="18" charset="0"/>
                          <a:ea typeface="Open Sans Light" panose="020B0306030504020204" pitchFamily="34" charset="0"/>
                          <a:cs typeface="Open Sans Light" panose="020B0306030504020204" pitchFamily="34" charset="0"/>
                        </a:rPr>
                        <m:t>=</m:t>
                      </m:r>
                      <m:r>
                        <a:rPr lang="en-US" sz="3429" i="1" dirty="0">
                          <a:latin typeface="Cambria Math" panose="02040503050406030204" pitchFamily="18" charset="0"/>
                          <a:ea typeface="Open Sans Light" panose="020B0306030504020204" pitchFamily="34" charset="0"/>
                          <a:cs typeface="Open Sans Light" panose="020B0306030504020204" pitchFamily="34" charset="0"/>
                        </a:rPr>
                        <m:t>𝐴𝑧</m:t>
                      </m:r>
                      <m:r>
                        <a:rPr lang="en-US" sz="3429" i="1" dirty="0">
                          <a:latin typeface="Cambria Math" panose="02040503050406030204" pitchFamily="18" charset="0"/>
                          <a:ea typeface="Open Sans Light" panose="020B0306030504020204" pitchFamily="34" charset="0"/>
                          <a:cs typeface="Open Sans Light" panose="020B0306030504020204" pitchFamily="34" charset="0"/>
                        </a:rPr>
                        <m:t>+</m:t>
                      </m:r>
                      <m:r>
                        <a:rPr lang="en-US" sz="3429" i="1" dirty="0">
                          <a:latin typeface="Cambria Math" panose="02040503050406030204" pitchFamily="18" charset="0"/>
                          <a:ea typeface="Open Sans Light" panose="020B0306030504020204" pitchFamily="34" charset="0"/>
                          <a:cs typeface="Open Sans Light" panose="020B0306030504020204" pitchFamily="34" charset="0"/>
                        </a:rPr>
                        <m:t>𝐵𝑢</m:t>
                      </m:r>
                    </m:oMath>
                  </m:oMathPara>
                </a14:m>
                <a:endParaRPr lang="en-US" sz="3429" dirty="0">
                  <a:latin typeface="Open Sans Light" panose="020B0306030504020204" pitchFamily="34" charset="0"/>
                  <a:ea typeface="Open Sans Light" panose="020B0306030504020204" pitchFamily="34" charset="0"/>
                  <a:cs typeface="Open Sans Light" panose="020B0306030504020204" pitchFamily="34" charset="0"/>
                </a:endParaRPr>
              </a:p>
              <a:p>
                <a:pPr algn="ctr"/>
                <a14:m>
                  <m:oMathPara xmlns:m="http://schemas.openxmlformats.org/officeDocument/2006/math">
                    <m:oMathParaPr>
                      <m:jc m:val="centerGroup"/>
                    </m:oMathParaPr>
                    <m:oMath xmlns:m="http://schemas.openxmlformats.org/officeDocument/2006/math">
                      <m:r>
                        <a:rPr lang="en-US" sz="3429" i="1">
                          <a:latin typeface="Cambria Math" panose="02040503050406030204" pitchFamily="18" charset="0"/>
                          <a:ea typeface="Open Sans Light" panose="020B0306030504020204" pitchFamily="34" charset="0"/>
                          <a:cs typeface="Open Sans Light" panose="020B0306030504020204" pitchFamily="34" charset="0"/>
                        </a:rPr>
                        <m:t>𝑝</m:t>
                      </m:r>
                      <m:r>
                        <a:rPr lang="en-US" sz="3429" i="1">
                          <a:latin typeface="Cambria Math" panose="02040503050406030204" pitchFamily="18" charset="0"/>
                          <a:ea typeface="Open Sans Light" panose="020B0306030504020204" pitchFamily="34" charset="0"/>
                          <a:cs typeface="Open Sans Light" panose="020B0306030504020204" pitchFamily="34" charset="0"/>
                        </a:rPr>
                        <m:t>=</m:t>
                      </m:r>
                      <m:r>
                        <a:rPr lang="en-US" sz="3429" i="1">
                          <a:latin typeface="Cambria Math" panose="02040503050406030204" pitchFamily="18" charset="0"/>
                          <a:ea typeface="Open Sans Light" panose="020B0306030504020204" pitchFamily="34" charset="0"/>
                          <a:cs typeface="Open Sans Light" panose="020B0306030504020204" pitchFamily="34" charset="0"/>
                        </a:rPr>
                        <m:t>𝐶𝑧</m:t>
                      </m:r>
                      <m:r>
                        <a:rPr lang="en-US" sz="3429" i="1">
                          <a:latin typeface="Cambria Math" panose="02040503050406030204" pitchFamily="18" charset="0"/>
                          <a:ea typeface="Open Sans Light" panose="020B0306030504020204" pitchFamily="34" charset="0"/>
                          <a:cs typeface="Open Sans Light" panose="020B0306030504020204" pitchFamily="34" charset="0"/>
                        </a:rPr>
                        <m:t>+</m:t>
                      </m:r>
                      <m:r>
                        <a:rPr lang="en-US" sz="3429" i="1">
                          <a:latin typeface="Cambria Math" panose="02040503050406030204" pitchFamily="18" charset="0"/>
                          <a:ea typeface="Open Sans Light" panose="020B0306030504020204" pitchFamily="34" charset="0"/>
                          <a:cs typeface="Open Sans Light" panose="020B0306030504020204" pitchFamily="34" charset="0"/>
                        </a:rPr>
                        <m:t>𝐷𝑢</m:t>
                      </m:r>
                    </m:oMath>
                  </m:oMathPara>
                </a14:m>
                <a:endParaRPr lang="en-US" sz="3429" dirty="0">
                  <a:latin typeface="Open Sans Light" panose="020B0306030504020204" pitchFamily="34" charset="0"/>
                  <a:ea typeface="Open Sans Light" panose="020B0306030504020204" pitchFamily="34" charset="0"/>
                  <a:cs typeface="Open Sans Light" panose="020B0306030504020204" pitchFamily="34" charset="0"/>
                </a:endParaRPr>
              </a:p>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(MATLAB n4sid)</a:t>
                </a:r>
              </a:p>
            </p:txBody>
          </p:sp>
        </mc:Choice>
        <mc:Fallback xmlns="">
          <p:sp>
            <p:nvSpPr>
              <p:cNvPr id="154" name="TextBox 153">
                <a:extLst>
                  <a:ext uri="{FF2B5EF4-FFF2-40B4-BE49-F238E27FC236}">
                    <a16:creationId xmlns:a16="http://schemas.microsoft.com/office/drawing/2014/main" id="{76DDE657-1F76-0D29-38AA-19063EE61791}"/>
                  </a:ext>
                </a:extLst>
              </p:cNvPr>
              <p:cNvSpPr txBox="1">
                <a:spLocks noRot="1" noChangeAspect="1" noMove="1" noResize="1" noEditPoints="1" noAdjustHandles="1" noChangeArrowheads="1" noChangeShapeType="1" noTextEdit="1"/>
              </p:cNvSpPr>
              <p:nvPr/>
            </p:nvSpPr>
            <p:spPr>
              <a:xfrm>
                <a:off x="7370010" y="27073966"/>
                <a:ext cx="4236870" cy="2110834"/>
              </a:xfrm>
              <a:prstGeom prst="rect">
                <a:avLst/>
              </a:prstGeom>
              <a:blipFill>
                <a:blip r:embed="rId14"/>
                <a:stretch>
                  <a:fillRect t="-5731" b="-10602"/>
                </a:stretch>
              </a:blipFill>
              <a:ln>
                <a:solidFill>
                  <a:schemeClr val="tx1"/>
                </a:solidFill>
              </a:ln>
            </p:spPr>
            <p:txBody>
              <a:bodyPr/>
              <a:lstStyle/>
              <a:p>
                <a:r>
                  <a:rPr lang="en-US">
                    <a:noFill/>
                  </a:rPr>
                  <a:t> </a:t>
                </a:r>
              </a:p>
            </p:txBody>
          </p:sp>
        </mc:Fallback>
      </mc:AlternateContent>
      <p:sp>
        <p:nvSpPr>
          <p:cNvPr id="155" name="TextBox 154">
            <a:extLst>
              <a:ext uri="{FF2B5EF4-FFF2-40B4-BE49-F238E27FC236}">
                <a16:creationId xmlns:a16="http://schemas.microsoft.com/office/drawing/2014/main" id="{27BDF012-89E4-8204-9411-A7CF6A250541}"/>
              </a:ext>
            </a:extLst>
          </p:cNvPr>
          <p:cNvSpPr txBox="1"/>
          <p:nvPr/>
        </p:nvSpPr>
        <p:spPr>
          <a:xfrm>
            <a:off x="1629844" y="30507781"/>
            <a:ext cx="3765710" cy="1055417"/>
          </a:xfrm>
          <a:prstGeom prst="rect">
            <a:avLst/>
          </a:prstGeom>
          <a:noFill/>
          <a:ln>
            <a:solidFill>
              <a:schemeClr val="tx1"/>
            </a:solidFill>
          </a:ln>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Design Controller:</a:t>
            </a:r>
          </a:p>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LQR</a:t>
            </a:r>
          </a:p>
        </p:txBody>
      </p:sp>
      <p:sp>
        <p:nvSpPr>
          <p:cNvPr id="156" name="TextBox 155">
            <a:extLst>
              <a:ext uri="{FF2B5EF4-FFF2-40B4-BE49-F238E27FC236}">
                <a16:creationId xmlns:a16="http://schemas.microsoft.com/office/drawing/2014/main" id="{A1036860-C525-2DD0-80EF-6F120D707202}"/>
              </a:ext>
            </a:extLst>
          </p:cNvPr>
          <p:cNvSpPr txBox="1"/>
          <p:nvPr/>
        </p:nvSpPr>
        <p:spPr>
          <a:xfrm>
            <a:off x="7605591" y="30507781"/>
            <a:ext cx="3765710" cy="1055417"/>
          </a:xfrm>
          <a:prstGeom prst="rect">
            <a:avLst/>
          </a:prstGeom>
          <a:noFill/>
          <a:ln>
            <a:solidFill>
              <a:schemeClr val="tx1"/>
            </a:solidFill>
          </a:ln>
        </p:spPr>
        <p:txBody>
          <a:bodyPr wrap="square" lIns="0" tIns="0" rIns="0" bIns="0" rtlCol="0">
            <a:spAutoFit/>
          </a:bodyPr>
          <a:lstStyle/>
          <a:p>
            <a:pPr algn="ctr"/>
            <a:r>
              <a:rPr lang="en-US" sz="3429" dirty="0">
                <a:latin typeface="Open Sans Light" panose="020B0306030504020204" pitchFamily="34" charset="0"/>
                <a:ea typeface="Open Sans Light" panose="020B0306030504020204" pitchFamily="34" charset="0"/>
                <a:cs typeface="Open Sans Light" panose="020B0306030504020204" pitchFamily="34" charset="0"/>
              </a:rPr>
              <a:t>Test controller on hardware</a:t>
            </a:r>
          </a:p>
        </p:txBody>
      </p:sp>
      <p:cxnSp>
        <p:nvCxnSpPr>
          <p:cNvPr id="166" name="Straight Arrow Connector 165">
            <a:extLst>
              <a:ext uri="{FF2B5EF4-FFF2-40B4-BE49-F238E27FC236}">
                <a16:creationId xmlns:a16="http://schemas.microsoft.com/office/drawing/2014/main" id="{AEAD769B-A05D-1F58-DB74-85C5BA28442A}"/>
              </a:ext>
            </a:extLst>
          </p:cNvPr>
          <p:cNvCxnSpPr>
            <a:cxnSpLocks/>
            <a:stCxn id="151" idx="3"/>
          </p:cNvCxnSpPr>
          <p:nvPr/>
        </p:nvCxnSpPr>
        <p:spPr>
          <a:xfrm flipV="1">
            <a:off x="4944386" y="28129171"/>
            <a:ext cx="2413126" cy="108"/>
          </a:xfrm>
          <a:prstGeom prst="straightConnector1">
            <a:avLst/>
          </a:prstGeom>
          <a:ln w="203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70" name="Connector: Elbow 169">
            <a:extLst>
              <a:ext uri="{FF2B5EF4-FFF2-40B4-BE49-F238E27FC236}">
                <a16:creationId xmlns:a16="http://schemas.microsoft.com/office/drawing/2014/main" id="{A21F9D13-852D-6F69-918B-49BBD3BFBBEA}"/>
              </a:ext>
            </a:extLst>
          </p:cNvPr>
          <p:cNvCxnSpPr>
            <a:cxnSpLocks/>
            <a:stCxn id="154" idx="2"/>
            <a:endCxn id="155" idx="0"/>
          </p:cNvCxnSpPr>
          <p:nvPr/>
        </p:nvCxnSpPr>
        <p:spPr>
          <a:xfrm rot="5400000">
            <a:off x="5839085" y="26858416"/>
            <a:ext cx="1322979" cy="5975746"/>
          </a:xfrm>
          <a:prstGeom prst="bentConnector3">
            <a:avLst>
              <a:gd name="adj1" fmla="val 29934"/>
            </a:avLst>
          </a:prstGeom>
          <a:ln w="203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cxnSp>
        <p:nvCxnSpPr>
          <p:cNvPr id="172" name="Straight Arrow Connector 171">
            <a:extLst>
              <a:ext uri="{FF2B5EF4-FFF2-40B4-BE49-F238E27FC236}">
                <a16:creationId xmlns:a16="http://schemas.microsoft.com/office/drawing/2014/main" id="{BFD60BE2-1A13-C96E-FA60-2A653DC7D250}"/>
              </a:ext>
            </a:extLst>
          </p:cNvPr>
          <p:cNvCxnSpPr>
            <a:cxnSpLocks/>
            <a:endCxn id="156" idx="1"/>
          </p:cNvCxnSpPr>
          <p:nvPr/>
        </p:nvCxnSpPr>
        <p:spPr>
          <a:xfrm>
            <a:off x="5425543" y="31035385"/>
            <a:ext cx="2180048" cy="105"/>
          </a:xfrm>
          <a:prstGeom prst="straightConnector1">
            <a:avLst/>
          </a:prstGeom>
          <a:ln w="203200">
            <a:solidFill>
              <a:schemeClr val="tx1"/>
            </a:solidFill>
            <a:headEnd type="none" w="med" len="med"/>
            <a:tailEnd type="triangle" w="med" len="med"/>
          </a:ln>
        </p:spPr>
        <p:style>
          <a:lnRef idx="2">
            <a:schemeClr val="accent1"/>
          </a:lnRef>
          <a:fillRef idx="0">
            <a:schemeClr val="accent1"/>
          </a:fillRef>
          <a:effectRef idx="1">
            <a:schemeClr val="accent1"/>
          </a:effectRef>
          <a:fontRef idx="minor">
            <a:schemeClr val="tx1"/>
          </a:fontRef>
        </p:style>
      </p:cxnSp>
      <p:sp>
        <p:nvSpPr>
          <p:cNvPr id="180" name="TextBox 179">
            <a:extLst>
              <a:ext uri="{FF2B5EF4-FFF2-40B4-BE49-F238E27FC236}">
                <a16:creationId xmlns:a16="http://schemas.microsoft.com/office/drawing/2014/main" id="{9ACC4F25-76B1-8E5F-9BE4-999A6A5C0D94}"/>
              </a:ext>
            </a:extLst>
          </p:cNvPr>
          <p:cNvSpPr txBox="1"/>
          <p:nvPr/>
        </p:nvSpPr>
        <p:spPr>
          <a:xfrm>
            <a:off x="-1" y="21008290"/>
            <a:ext cx="12980839" cy="1675459"/>
          </a:xfrm>
          <a:prstGeom prst="rect">
            <a:avLst/>
          </a:prstGeom>
          <a:noFill/>
        </p:spPr>
        <p:txBody>
          <a:bodyPr wrap="square">
            <a:spAutoFit/>
          </a:bodyPr>
          <a:lstStyle/>
          <a:p>
            <a:pPr marL="456106" defTabSz="489845">
              <a:defRPr/>
            </a:pPr>
            <a:r>
              <a:rPr lang="en-US" sz="3429" b="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Goal: </a:t>
            </a: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Track arbitrary contact pressure trajectories during grasping of rigid and deformable objects using optimal control techniques</a:t>
            </a:r>
            <a:r>
              <a:rPr lang="en-US" sz="3429" b="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 </a:t>
            </a:r>
          </a:p>
        </p:txBody>
      </p:sp>
      <p:sp>
        <p:nvSpPr>
          <p:cNvPr id="181" name="TextBox 180">
            <a:extLst>
              <a:ext uri="{FF2B5EF4-FFF2-40B4-BE49-F238E27FC236}">
                <a16:creationId xmlns:a16="http://schemas.microsoft.com/office/drawing/2014/main" id="{F6B2BCD8-7193-67AE-4296-EA1AEF4B277B}"/>
              </a:ext>
            </a:extLst>
          </p:cNvPr>
          <p:cNvSpPr txBox="1"/>
          <p:nvPr/>
        </p:nvSpPr>
        <p:spPr>
          <a:xfrm>
            <a:off x="25716756" y="23597591"/>
            <a:ext cx="12980839" cy="8007961"/>
          </a:xfrm>
          <a:prstGeom prst="rect">
            <a:avLst/>
          </a:prstGeom>
          <a:noFill/>
        </p:spPr>
        <p:txBody>
          <a:bodyPr wrap="square">
            <a:spAutoFit/>
          </a:bodyPr>
          <a:lstStyle/>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Further refine the dynamics regression model:</a:t>
            </a:r>
          </a:p>
          <a:p>
            <a:pPr marL="1582748" lvl="1" indent="-734766" defTabSz="489845">
              <a:buFont typeface="+mj-lt"/>
              <a:buAutoNum type="romanLcPeriod"/>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Parse the data and regression such that the dynamics model is fit solely to when the grasper experiences contact</a:t>
            </a:r>
          </a:p>
          <a:p>
            <a:pPr marL="1582748" lvl="1" indent="-734766" defTabSz="489845">
              <a:buFont typeface="+mj-lt"/>
              <a:buAutoNum type="romanLcPeriod"/>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Perform cross validation on tracking error vs quantity of time delays embedded</a:t>
            </a:r>
          </a:p>
          <a:p>
            <a:pPr marL="1582748" lvl="1" indent="-734766" defTabSz="489845">
              <a:buFont typeface="+mj-lt"/>
              <a:buAutoNum type="romanLcPeriod"/>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Cylinders of different sizes</a:t>
            </a:r>
          </a:p>
          <a:p>
            <a:pPr marL="1582748" lvl="1" indent="-734766" defTabSz="489845">
              <a:buFont typeface="+mj-lt"/>
              <a:buAutoNum type="romanLcPeriod"/>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Materials of different rigidity (PLA and soft clay)</a:t>
            </a:r>
          </a:p>
          <a:p>
            <a:pPr marL="456106" defTabSz="489845">
              <a:defRPr/>
            </a:pPr>
            <a:endPar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Try the LQR controller on hardware and compare the result to the simulation</a:t>
            </a:r>
            <a:b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br>
            <a:endPar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endParaRPr>
          </a:p>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Quantify deformation induced on deformable material with LQR controller and compare to existing neural-network open-loop controller [1]</a:t>
            </a:r>
          </a:p>
        </p:txBody>
      </p:sp>
      <p:sp>
        <p:nvSpPr>
          <p:cNvPr id="186" name="TextBox 185">
            <a:extLst>
              <a:ext uri="{FF2B5EF4-FFF2-40B4-BE49-F238E27FC236}">
                <a16:creationId xmlns:a16="http://schemas.microsoft.com/office/drawing/2014/main" id="{F33D9D10-A16E-9B42-419F-7185BFE7B6A1}"/>
              </a:ext>
            </a:extLst>
          </p:cNvPr>
          <p:cNvSpPr txBox="1"/>
          <p:nvPr/>
        </p:nvSpPr>
        <p:spPr>
          <a:xfrm>
            <a:off x="26351813" y="31433883"/>
            <a:ext cx="10863612" cy="1055417"/>
          </a:xfrm>
          <a:prstGeom prst="rect">
            <a:avLst/>
          </a:prstGeom>
          <a:noFill/>
        </p:spPr>
        <p:txBody>
          <a:bodyPr wrap="square" lIns="0" tIns="0" rIns="0" bIns="0" rtlCol="0">
            <a:spAutoFit/>
          </a:bodyPr>
          <a:lstStyle/>
          <a:p>
            <a:r>
              <a:rPr lang="en-US" sz="3429" b="1" dirty="0">
                <a:latin typeface="Open Sans Light" panose="020B0306030504020204" pitchFamily="34" charset="0"/>
                <a:ea typeface="Open Sans Light" panose="020B0306030504020204" pitchFamily="34" charset="0"/>
                <a:cs typeface="Open Sans Light" panose="020B0306030504020204" pitchFamily="34" charset="0"/>
              </a:rPr>
              <a:t>References</a:t>
            </a:r>
          </a:p>
          <a:p>
            <a:r>
              <a:rPr lang="en-US" sz="3429" dirty="0">
                <a:latin typeface="Open Sans Light" panose="020B0306030504020204" pitchFamily="34" charset="0"/>
                <a:ea typeface="Open Sans Light" panose="020B0306030504020204" pitchFamily="34" charset="0"/>
                <a:cs typeface="Open Sans Light" panose="020B0306030504020204" pitchFamily="34" charset="0"/>
              </a:rPr>
              <a:t>[1] R. Sukhnandan et al., LNCS, 2023</a:t>
            </a:r>
          </a:p>
        </p:txBody>
      </p:sp>
      <p:pic>
        <p:nvPicPr>
          <p:cNvPr id="4" name="Picture 3" descr="A screenshot of a graph&#10;&#10;Description automatically generated">
            <a:extLst>
              <a:ext uri="{FF2B5EF4-FFF2-40B4-BE49-F238E27FC236}">
                <a16:creationId xmlns:a16="http://schemas.microsoft.com/office/drawing/2014/main" id="{6D2E2F07-CB1B-A232-202D-606F7F91447F}"/>
              </a:ext>
            </a:extLst>
          </p:cNvPr>
          <p:cNvPicPr>
            <a:picLocks noChangeAspect="1"/>
          </p:cNvPicPr>
          <p:nvPr/>
        </p:nvPicPr>
        <p:blipFill rotWithShape="1">
          <a:blip r:embed="rId15">
            <a:extLst>
              <a:ext uri="{28A0092B-C50C-407E-A947-70E740481C1C}">
                <a14:useLocalDpi xmlns:a14="http://schemas.microsoft.com/office/drawing/2010/main" val="0"/>
              </a:ext>
            </a:extLst>
          </a:blip>
          <a:srcRect t="1617"/>
          <a:stretch/>
        </p:blipFill>
        <p:spPr>
          <a:xfrm>
            <a:off x="13596773" y="21539675"/>
            <a:ext cx="12033180" cy="9310770"/>
          </a:xfrm>
          <a:prstGeom prst="rect">
            <a:avLst/>
          </a:prstGeom>
        </p:spPr>
      </p:pic>
      <p:sp>
        <p:nvSpPr>
          <p:cNvPr id="24" name="TextBox 6">
            <a:extLst>
              <a:ext uri="{FF2B5EF4-FFF2-40B4-BE49-F238E27FC236}">
                <a16:creationId xmlns:a16="http://schemas.microsoft.com/office/drawing/2014/main" id="{03F4578D-A4A5-20DE-9E10-4BE43C43847A}"/>
              </a:ext>
            </a:extLst>
          </p:cNvPr>
          <p:cNvSpPr txBox="1">
            <a:spLocks noChangeArrowheads="1"/>
          </p:cNvSpPr>
          <p:nvPr/>
        </p:nvSpPr>
        <p:spPr bwMode="auto">
          <a:xfrm flipH="1">
            <a:off x="30595371" y="3589611"/>
            <a:ext cx="9264260" cy="1411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0100">
                <a:solidFill>
                  <a:schemeClr val="tx1"/>
                </a:solidFill>
                <a:latin typeface="Arial" panose="020B0604020202020204" pitchFamily="34" charset="0"/>
                <a:ea typeface="ＭＳ Ｐゴシック" panose="020B0600070205080204" pitchFamily="34" charset="-128"/>
              </a:defRPr>
            </a:lvl1pPr>
            <a:lvl2pPr marL="742950" indent="-285750">
              <a:defRPr sz="10100">
                <a:solidFill>
                  <a:schemeClr val="tx1"/>
                </a:solidFill>
                <a:latin typeface="Arial" panose="020B0604020202020204" pitchFamily="34" charset="0"/>
                <a:ea typeface="ＭＳ Ｐゴシック" panose="020B0600070205080204" pitchFamily="34" charset="-128"/>
              </a:defRPr>
            </a:lvl2pPr>
            <a:lvl3pPr marL="1143000" indent="-228600">
              <a:defRPr sz="10100">
                <a:solidFill>
                  <a:schemeClr val="tx1"/>
                </a:solidFill>
                <a:latin typeface="Arial" panose="020B0604020202020204" pitchFamily="34" charset="0"/>
                <a:ea typeface="ＭＳ Ｐゴシック" panose="020B0600070205080204" pitchFamily="34" charset="-128"/>
              </a:defRPr>
            </a:lvl3pPr>
            <a:lvl4pPr marL="1600200" indent="-228600">
              <a:defRPr sz="10100">
                <a:solidFill>
                  <a:schemeClr val="tx1"/>
                </a:solidFill>
                <a:latin typeface="Arial" panose="020B0604020202020204" pitchFamily="34" charset="0"/>
                <a:ea typeface="ＭＳ Ｐゴシック" panose="020B0600070205080204" pitchFamily="34" charset="-128"/>
              </a:defRPr>
            </a:lvl4pPr>
            <a:lvl5pPr marL="2057400" indent="-228600">
              <a:defRPr sz="10100">
                <a:solidFill>
                  <a:schemeClr val="tx1"/>
                </a:solidFill>
                <a:latin typeface="Arial" panose="020B0604020202020204" pitchFamily="34" charset="0"/>
                <a:ea typeface="ＭＳ Ｐゴシック" panose="020B0600070205080204" pitchFamily="34" charset="-128"/>
              </a:defRPr>
            </a:lvl5pPr>
            <a:lvl6pPr marL="25146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6pPr>
            <a:lvl7pPr marL="29718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7pPr>
            <a:lvl8pPr marL="34290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8pPr>
            <a:lvl9pPr marL="3886200" indent="-228600" defTabSz="2559050" eaLnBrk="0" fontAlgn="base" hangingPunct="0">
              <a:spcBef>
                <a:spcPct val="0"/>
              </a:spcBef>
              <a:spcAft>
                <a:spcPct val="0"/>
              </a:spcAft>
              <a:defRPr sz="10100">
                <a:solidFill>
                  <a:schemeClr val="tx1"/>
                </a:solidFill>
                <a:latin typeface="Arial" panose="020B0604020202020204" pitchFamily="34" charset="0"/>
                <a:ea typeface="ＭＳ Ｐゴシック" panose="020B0600070205080204" pitchFamily="34" charset="-128"/>
              </a:defRPr>
            </a:lvl9pPr>
          </a:lstStyle>
          <a:p>
            <a:pPr algn="ctr"/>
            <a:r>
              <a:rPr lang="en-US" altLang="en-US" sz="4285" dirty="0">
                <a:solidFill>
                  <a:schemeClr val="bg1"/>
                </a:solidFill>
                <a:latin typeface="+mn-lt"/>
                <a:cs typeface="Arial" panose="020B0604020202020204" pitchFamily="34" charset="0"/>
              </a:rPr>
              <a:t>16-745: Optimal Control and Reinforcement Learning</a:t>
            </a:r>
            <a:endParaRPr lang="en-US" altLang="en-US" sz="4285" baseline="30000" dirty="0">
              <a:solidFill>
                <a:schemeClr val="bg1"/>
              </a:solidFill>
              <a:latin typeface="+mn-lt"/>
              <a:cs typeface="Arial" panose="020B0604020202020204" pitchFamily="34" charset="0"/>
            </a:endParaRPr>
          </a:p>
        </p:txBody>
      </p:sp>
      <p:sp>
        <p:nvSpPr>
          <p:cNvPr id="2" name="Rectangle 1">
            <a:extLst>
              <a:ext uri="{FF2B5EF4-FFF2-40B4-BE49-F238E27FC236}">
                <a16:creationId xmlns:a16="http://schemas.microsoft.com/office/drawing/2014/main" id="{0E7D0842-1761-AF60-25EA-0256D1B54583}"/>
              </a:ext>
            </a:extLst>
          </p:cNvPr>
          <p:cNvSpPr/>
          <p:nvPr/>
        </p:nvSpPr>
        <p:spPr>
          <a:xfrm>
            <a:off x="26219595" y="18945320"/>
            <a:ext cx="12582745" cy="625142"/>
          </a:xfrm>
          <a:prstGeom prst="rect">
            <a:avLst/>
          </a:prstGeom>
          <a:solidFill>
            <a:srgbClr val="C41230"/>
          </a:solidFill>
          <a:ln>
            <a:solidFill>
              <a:srgbClr val="C4123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80" dirty="0">
                <a:latin typeface="Open Sans" panose="020B0606030504020204" pitchFamily="34" charset="0"/>
                <a:ea typeface="Open Sans" panose="020B0606030504020204" pitchFamily="34" charset="0"/>
                <a:cs typeface="Open Sans" panose="020B0606030504020204" pitchFamily="34" charset="0"/>
              </a:rPr>
              <a:t>Discussion</a:t>
            </a:r>
          </a:p>
        </p:txBody>
      </p:sp>
      <p:sp>
        <p:nvSpPr>
          <p:cNvPr id="3" name="TextBox 2">
            <a:extLst>
              <a:ext uri="{FF2B5EF4-FFF2-40B4-BE49-F238E27FC236}">
                <a16:creationId xmlns:a16="http://schemas.microsoft.com/office/drawing/2014/main" id="{6C1A4F15-6DEB-F123-99F7-907C543DF4A7}"/>
              </a:ext>
            </a:extLst>
          </p:cNvPr>
          <p:cNvSpPr txBox="1"/>
          <p:nvPr/>
        </p:nvSpPr>
        <p:spPr>
          <a:xfrm>
            <a:off x="25924400" y="19622548"/>
            <a:ext cx="12870925" cy="3258584"/>
          </a:xfrm>
          <a:prstGeom prst="rect">
            <a:avLst/>
          </a:prstGeom>
          <a:noFill/>
        </p:spPr>
        <p:txBody>
          <a:bodyPr wrap="square">
            <a:spAutoFit/>
          </a:bodyPr>
          <a:lstStyle/>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The linear dynamics does not fully capture the experimental data</a:t>
            </a:r>
          </a:p>
          <a:p>
            <a:pPr marL="106841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From the LQR simulation, </a:t>
            </a:r>
            <a:r>
              <a:rPr lang="en-US" sz="3429" i="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P</a:t>
            </a:r>
            <a:r>
              <a:rPr lang="en-US" sz="3429" i="1" baseline="-25000"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c</a:t>
            </a:r>
            <a:r>
              <a:rPr lang="en-US" sz="3429" i="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 </a:t>
            </a: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has a larger influence on the contact pressure compared to the </a:t>
            </a:r>
            <a:r>
              <a:rPr lang="en-US" sz="3429" i="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x</a:t>
            </a: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 and </a:t>
            </a:r>
            <a:r>
              <a:rPr lang="en-US" sz="3429" i="1"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y</a:t>
            </a: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 controls</a:t>
            </a:r>
          </a:p>
          <a:p>
            <a:pPr marL="1525611" lvl="1" indent="-612305" defTabSz="489845">
              <a:buFont typeface="Arial" panose="020B0604020202020204" pitchFamily="34" charset="0"/>
              <a:buChar char="•"/>
              <a:defRPr/>
            </a:pPr>
            <a:r>
              <a:rPr lang="en-US" sz="3429" dirty="0">
                <a:solidFill>
                  <a:prstClr val="black"/>
                </a:solidFill>
                <a:latin typeface="Open Sans Light" panose="020B0306030504020204" pitchFamily="34" charset="0"/>
                <a:ea typeface="Open Sans Light" panose="020B0306030504020204" pitchFamily="34" charset="0"/>
                <a:cs typeface="Open Sans Light" panose="020B0306030504020204" pitchFamily="34" charset="0"/>
              </a:rPr>
              <a:t>It may not be possible to individually track contact pressures on all three jaws</a:t>
            </a:r>
          </a:p>
        </p:txBody>
      </p:sp>
    </p:spTree>
    <p:extLst>
      <p:ext uri="{BB962C8B-B14F-4D97-AF65-F5344CB8AC3E}">
        <p14:creationId xmlns:p14="http://schemas.microsoft.com/office/powerpoint/2010/main" val="31248774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1212</TotalTime>
  <Words>569</Words>
  <Application>Microsoft Macintosh PowerPoint</Application>
  <PresentationFormat>Custom</PresentationFormat>
  <Paragraphs>71</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Aptos</vt:lpstr>
      <vt:lpstr>Aptos Display</vt:lpstr>
      <vt:lpstr>Arial</vt:lpstr>
      <vt:lpstr>Cambria Math</vt:lpstr>
      <vt:lpstr>Open Sans</vt:lpstr>
      <vt:lpstr>Open Sans Light</vt:lpstr>
      <vt:lpstr>Open Sans SemiBold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Ravesh Sukhnandan</dc:creator>
  <cp:lastModifiedBy>Ravesh Sukhnandan</cp:lastModifiedBy>
  <cp:revision>42</cp:revision>
  <dcterms:created xsi:type="dcterms:W3CDTF">2024-02-27T17:44:49Z</dcterms:created>
  <dcterms:modified xsi:type="dcterms:W3CDTF">2024-04-23T14:49:30Z</dcterms:modified>
</cp:coreProperties>
</file>

<file path=docProps/thumbnail.jpeg>
</file>